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65" r:id="rId3"/>
    <p:sldId id="257" r:id="rId4"/>
    <p:sldId id="371" r:id="rId5"/>
    <p:sldId id="372" r:id="rId6"/>
    <p:sldId id="306" r:id="rId7"/>
    <p:sldId id="360" r:id="rId8"/>
    <p:sldId id="374" r:id="rId9"/>
    <p:sldId id="373" r:id="rId10"/>
    <p:sldId id="330" r:id="rId11"/>
    <p:sldId id="375" r:id="rId12"/>
    <p:sldId id="361" r:id="rId13"/>
    <p:sldId id="354" r:id="rId14"/>
    <p:sldId id="362" r:id="rId15"/>
    <p:sldId id="364" r:id="rId16"/>
    <p:sldId id="363" r:id="rId17"/>
    <p:sldId id="365" r:id="rId18"/>
    <p:sldId id="376" r:id="rId19"/>
    <p:sldId id="377" r:id="rId20"/>
    <p:sldId id="367" r:id="rId2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706" autoAdjust="0"/>
  </p:normalViewPr>
  <p:slideViewPr>
    <p:cSldViewPr snapToGrid="0">
      <p:cViewPr>
        <p:scale>
          <a:sx n="121" d="100"/>
          <a:sy n="121" d="100"/>
        </p:scale>
        <p:origin x="-10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r>
              <a:rPr lang="pl-PL" smtClean="0"/>
              <a:t>Metody symulacji wolumetrycznych obiektów elastycznych w kontekście zastosowań medycznych</a:t>
            </a:r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F6B162-B019-4558-B36F-3F7010E42FDF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5293-0EA9-4B42-A238-C80836CA7D9E}" type="datetime1">
              <a:rPr lang="pl-PL" smtClean="0"/>
              <a:pPr/>
              <a:t>06.05.2019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Edytuj style wzorca tekstu</a:t>
            </a:r>
          </a:p>
          <a:p>
            <a:pPr lvl="1" rtl="0"/>
            <a:r>
              <a:rPr lang="pl-PL" noProof="0" dirty="0" smtClean="0"/>
              <a:t>Drugi </a:t>
            </a:r>
            <a:r>
              <a:rPr lang="pl-PL" noProof="0" dirty="0"/>
              <a:t>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1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594022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10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11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12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13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14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15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16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17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18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19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2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22718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20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3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4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5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6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7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8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9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Łącznik prosty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Łącznik prosty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Łącznik prosty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Łącznik prosty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Łącznik prosty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Łącznik prosty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Łącznik prosty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 smtClean="0"/>
              <a:t>Kliknij, aby edytować styl wzorca podtytułu</a:t>
            </a:r>
            <a:endParaRPr lang="pl-PL" noProof="0" dirty="0"/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C66476-9450-42C5-89D2-923DFC20E842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B661306-9831-40A5-B5CF-32A35D936EFF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AF9538-A90B-49F0-84EC-F2585DAFE86C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Łącznik prosty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Łącznik prosty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Łącznik prosty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323F6EB-5863-4BD4-94A1-CC010B0FE12D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C09ACD3-8C42-47B9-8FA0-3115EE7F6C76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8788625-3882-439F-8529-774BD5BE641A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Łącznik prosty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Łącznik prosty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Łącznik prosty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Łącznik prosty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Łącznik prosty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Łącznik prosty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Łącznik prosty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Łącznik prosty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Łącznik prosty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Łącznik prosty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Łącznik prosty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Łącznik prosty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Łącznik prosty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Łącznik prosty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Łącznik prosty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Łącznik prosty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Łącznik prosty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Łącznik prosty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Łącznik prosty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Łącznik prosty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Łącznik prosty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Łącznik prosty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Stopka — symbol zastępczy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212" name="Data — symbol zastępczy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809CA5-6282-4051-BAB5-61A09303F2FE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214" name="Numer slajdu — symbol zastępczy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Łącznik prosty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Łącznik prosty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Łącznik prosty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y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Łącznik prosty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Łącznik prosty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ostokąt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cxnSp>
        <p:nvCxnSpPr>
          <p:cNvPr id="60" name="Łącznik prosty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63B462-FB2B-4908-8C40-5D24EF26B1A5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Łącznik prosty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Łącznik prosty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Łącznik prosty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ostokąt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59" name="Łącznik prosty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Łącznik prosty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Łącznik prosty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Łącznik prosty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Łącznik prosty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Łącznik prosty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Łącznik prosty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Łącznik prosty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Łącznik prosty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Łącznik prosty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Łącznik prosty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Łącznik prosty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Łącznik prosty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Łącznik prosty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Łącznik prosty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Łącznik prosty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Łącznik prosty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Łącznik prosty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y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Łącznik prosty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y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y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Łącznik prosty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Łącznik prosty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Łącznik prosty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Łącznik prosty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Łącznik prosty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Łącznik prosty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y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Łącznik prosty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Łącznik prosty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Łącznik prosty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Edytuj style wzorca tekstu</a:t>
            </a:r>
          </a:p>
          <a:p>
            <a:pPr lvl="1" rtl="0"/>
            <a:r>
              <a:rPr lang="pl-PL" noProof="0" dirty="0" smtClean="0"/>
              <a:t>Drugi </a:t>
            </a:r>
            <a:r>
              <a:rPr lang="pl-PL" noProof="0" dirty="0"/>
              <a:t>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cxnSp>
        <p:nvCxnSpPr>
          <p:cNvPr id="148" name="Łącznik prosty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F4BAD11-D848-41F7-AFB0-5222B2EF4C57}" type="datetime1">
              <a:rPr lang="pl-PL" smtClean="0"/>
              <a:t>06.05.2019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l-PL" sz="3200" dirty="0" smtClean="0">
                <a:latin typeface="Lato Light" pitchFamily="34" charset="0"/>
                <a:ea typeface="Lato Light" pitchFamily="34" charset="0"/>
                <a:cs typeface="Lato Light" pitchFamily="34" charset="0"/>
              </a:rPr>
              <a:t>Systemy Konwergentne – Wykład 7</a:t>
            </a:r>
            <a:endParaRPr lang="pl-PL" sz="3200" dirty="0">
              <a:latin typeface="Lato Light" pitchFamily="34" charset="0"/>
              <a:ea typeface="Lato Light" pitchFamily="34" charset="0"/>
              <a:cs typeface="Lato Light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pl-PL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Mgr inż. Michał Wroński</a:t>
            </a:r>
            <a:endParaRPr lang="pl-PL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Elementy MPEG Transport Stream - pakiet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101062" y="1811723"/>
            <a:ext cx="10021511" cy="3809999"/>
          </a:xfrm>
        </p:spPr>
        <p:txBody>
          <a:bodyPr rtlCol="0"/>
          <a:lstStyle/>
          <a:p>
            <a:r>
              <a:rPr lang="pl-PL" dirty="0" smtClean="0"/>
              <a:t>MPEG-2 TS wykorzystuje 188-bitowe pakiety</a:t>
            </a:r>
          </a:p>
          <a:p>
            <a:r>
              <a:rPr lang="pl-PL" dirty="0" smtClean="0"/>
              <a:t>Każdy pakiet składa się z bajtu synchronizacyjnego (numeru pakietu) i nagłówka (lub nagłówków, dodatkowe są opcjonalne)</a:t>
            </a:r>
          </a:p>
          <a:p>
            <a:r>
              <a:rPr lang="pl-PL" dirty="0" smtClean="0"/>
              <a:t>Po bajcie synchronizacyjnym i nagłówku następuje payload</a:t>
            </a:r>
          </a:p>
          <a:p>
            <a:r>
              <a:rPr lang="pl-PL" dirty="0" smtClean="0"/>
              <a:t>W nagłówku znajdują się bity związane z detekcją i korekcją błędów transmisji</a:t>
            </a:r>
            <a:endParaRPr lang="pl-PL" dirty="0"/>
          </a:p>
          <a:p>
            <a:r>
              <a:rPr lang="pl-PL" dirty="0" smtClean="0"/>
              <a:t>Dodatkowo każdy pakiet zawiera w payloadzie 13-bitowy packet identifier (PID). Podczas demultipleksacji strumienia transportowego demultiplekser poszukuje pakietów o tych samych PID i układa je w strumienie elementarne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8354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Elementy MPEG Transport Stream - program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101062" y="1811723"/>
            <a:ext cx="10021511" cy="3809999"/>
          </a:xfrm>
        </p:spPr>
        <p:txBody>
          <a:bodyPr rtlCol="0"/>
          <a:lstStyle/>
          <a:p>
            <a:r>
              <a:rPr lang="pl-PL" dirty="0" smtClean="0"/>
              <a:t>MPEG-2 używa koncepcji programu</a:t>
            </a:r>
          </a:p>
          <a:p>
            <a:r>
              <a:rPr lang="pl-PL" dirty="0" smtClean="0"/>
              <a:t>Każdy program jest opisywany przez Program Map Table (PMT) i posiada unikalne PID</a:t>
            </a:r>
          </a:p>
          <a:p>
            <a:r>
              <a:rPr lang="pl-PL" dirty="0" smtClean="0"/>
              <a:t>Strumień zawierający wiele programów jest określany jako MPTS – Multi Program Transport Stream i nie jest wykorzystywany w OIPF</a:t>
            </a:r>
          </a:p>
          <a:p>
            <a:r>
              <a:rPr lang="pl-PL" dirty="0" smtClean="0"/>
              <a:t>Strumień z jednym programem nazywany jest SPTS – Single Program Transport Stream i jest wykorzystywany w OIPF</a:t>
            </a:r>
          </a:p>
          <a:p>
            <a:r>
              <a:rPr lang="pl-PL" dirty="0" smtClean="0"/>
              <a:t>Program może składać się z wielu strumieni (np. jeden strumień video, kilka strumieni audio i niezbędne metadane)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41958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MPEG-2 TS – Program specyfic information (PSI)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69530" y="1795957"/>
            <a:ext cx="10021511" cy="3809999"/>
          </a:xfrm>
        </p:spPr>
        <p:txBody>
          <a:bodyPr rtlCol="0">
            <a:normAutofit fontScale="92500" lnSpcReduction="10000"/>
          </a:bodyPr>
          <a:lstStyle/>
          <a:p>
            <a:r>
              <a:rPr lang="pl-PL" dirty="0" smtClean="0"/>
              <a:t>Każdy transport stream zawiera przynajmniej dwie tabele PSI</a:t>
            </a:r>
          </a:p>
          <a:p>
            <a:r>
              <a:rPr lang="pl-PL" dirty="0" smtClean="0"/>
              <a:t>Każda tabela składa się z jednego lub kilku pakietów o zarezerwowanych PID</a:t>
            </a:r>
          </a:p>
          <a:p>
            <a:r>
              <a:rPr lang="pl-PL" dirty="0" smtClean="0"/>
              <a:t>Tabela PAT (Program Association) zawiera listę wszystkich programów dostępnych w strumieniu transportowym</a:t>
            </a:r>
          </a:p>
          <a:p>
            <a:r>
              <a:rPr lang="pl-PL" dirty="0" smtClean="0"/>
              <a:t>Każdy wpis w tabeli PAT jest identyfikowany przez tzw. Program_number. Do każdego numeru programu przypisany jest PID odpowiedniego strumienia zawierającego PMT dla danego programu</a:t>
            </a:r>
          </a:p>
          <a:p>
            <a:r>
              <a:rPr lang="pl-PL" dirty="0" smtClean="0"/>
              <a:t>Tabela PMT (Program Map Table) zawiera informacje o elementarnych strumieniach powiązanych z danym programem (ich PID i metadane)</a:t>
            </a:r>
          </a:p>
          <a:p>
            <a:r>
              <a:rPr lang="pl-PL" dirty="0" smtClean="0"/>
              <a:t>Tabele CAT (Conditional Access) oraz NIT (Network Information) nie są częścią standardu i są opcjonalne</a:t>
            </a:r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416247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MPEG-2 TS - PCR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77413" y="2355633"/>
            <a:ext cx="10021511" cy="3809999"/>
          </a:xfrm>
        </p:spPr>
        <p:txBody>
          <a:bodyPr rtlCol="0"/>
          <a:lstStyle/>
          <a:p>
            <a:pPr rtl="0"/>
            <a:r>
              <a:rPr lang="pl-PL" dirty="0" smtClean="0"/>
              <a:t>Aby umożliwić transmitowanie danych synchronizowanych (np. ścieżkę audio powiązaną z video) w strumieniach umieszcza się pakiety PCR (Program Clock Reference) co najmniej co 100 ms</a:t>
            </a:r>
          </a:p>
          <a:p>
            <a:pPr rtl="0"/>
            <a:r>
              <a:rPr lang="pl-PL" dirty="0" smtClean="0"/>
              <a:t>PCR umieszcza się w opcjonalnych nagłówkach pakietu MPEG</a:t>
            </a:r>
          </a:p>
          <a:p>
            <a:pPr rtl="0"/>
            <a:r>
              <a:rPr lang="pl-PL" dirty="0" smtClean="0"/>
              <a:t>Dekoder stosuje PCR do synchronizacji strumieni elementarnych względem swojego wewnętrznego zegara</a:t>
            </a:r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26588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Format składowania danych dla OIPF – MP4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10021511" cy="3809999"/>
          </a:xfrm>
        </p:spPr>
        <p:txBody>
          <a:bodyPr rtlCol="0"/>
          <a:lstStyle/>
          <a:p>
            <a:pPr rtl="0"/>
            <a:r>
              <a:rPr lang="pl-PL" dirty="0" smtClean="0"/>
              <a:t>MP4 to tak naprawdę MPEG-4</a:t>
            </a:r>
          </a:p>
          <a:p>
            <a:pPr rtl="0"/>
            <a:r>
              <a:rPr lang="pl-PL" dirty="0" smtClean="0"/>
              <a:t>Jest formatem kompresji danych audio i video</a:t>
            </a:r>
          </a:p>
          <a:p>
            <a:pPr rtl="0"/>
            <a:r>
              <a:rPr lang="pl-PL" dirty="0" smtClean="0"/>
              <a:t>Opisuje go standard ISO/IEC 14496, składający się z 33 części opisujących różne aspekty techniczne rozwiązania</a:t>
            </a:r>
          </a:p>
          <a:p>
            <a:pPr rtl="0"/>
            <a:r>
              <a:rPr lang="pl-PL" dirty="0" smtClean="0"/>
              <a:t>MPEG-4 wykorzystuje wiele rozwiązań MPEG-1 i MPEG-2, wzbogacając je o dodatkowe możliwości (np. wsparcie renderingu 3D, DRM i elementy interaktywne</a:t>
            </a:r>
          </a:p>
          <a:p>
            <a:pPr rtl="0"/>
            <a:r>
              <a:rPr lang="pl-PL" dirty="0" smtClean="0"/>
              <a:t>Najważniejsze elementy standardu to część 2 (opisująca Advanced Simple Profile używane w kodekach typu DivX, Xvid, Nero Digital i QuickTime) oraz część 10 opisująca AVC/H.264 wykorzystywany w kodowaniu video wysokiej jakości</a:t>
            </a: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53165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MP4 - cechy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77413" y="2292571"/>
            <a:ext cx="10021511" cy="3809999"/>
          </a:xfrm>
        </p:spPr>
        <p:txBody>
          <a:bodyPr rtlCol="0"/>
          <a:lstStyle/>
          <a:p>
            <a:pPr rtl="0"/>
            <a:r>
              <a:rPr lang="pl-PL" dirty="0" smtClean="0"/>
              <a:t>Większość elementów MP4 figuruje w standardzie jako opcjonalna. Decyzję o jej implementacji podejmują konkretni developerzy</a:t>
            </a:r>
          </a:p>
          <a:p>
            <a:pPr rtl="0"/>
            <a:r>
              <a:rPr lang="pl-PL" dirty="0" smtClean="0"/>
              <a:t>W związku z tym nie ma żadnej kompletnej implementacji standardu</a:t>
            </a:r>
          </a:p>
          <a:p>
            <a:pPr rtl="0"/>
            <a:r>
              <a:rPr lang="pl-PL" dirty="0" smtClean="0"/>
              <a:t>Standard przewiduje „profile” lub „poziomy”, które określają jakie elementy standardu są zawarte w danej implementacji.</a:t>
            </a:r>
          </a:p>
          <a:p>
            <a:pPr rtl="0"/>
            <a:r>
              <a:rPr lang="pl-PL" dirty="0" smtClean="0"/>
              <a:t>Implementacja danego poziomu musi zawierać wszystkie wymagane mechanizmy przewidziane dla niego przez standard</a:t>
            </a:r>
          </a:p>
          <a:p>
            <a:pPr rtl="0"/>
            <a:r>
              <a:rPr lang="pl-PL" dirty="0" smtClean="0"/>
              <a:t>Takie podejście zapewnia możliwość tworzenia szybszych i mniejszych implementacji MPEG-4</a:t>
            </a: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82607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OIPF – usługi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69530" y="1646185"/>
            <a:ext cx="10021511" cy="3809999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pl-PL" dirty="0" smtClean="0"/>
              <a:t>OIPF definiuje trzy rodzaje usług:</a:t>
            </a:r>
          </a:p>
          <a:p>
            <a:r>
              <a:rPr lang="pl-PL" dirty="0" smtClean="0"/>
              <a:t>Scheduled content (czyli streaming w czasie rzeczywistym, z ewentualnymi usługami typu Catchup TV):</a:t>
            </a:r>
          </a:p>
          <a:p>
            <a:pPr lvl="1"/>
            <a:r>
              <a:rPr lang="pl-PL" dirty="0" smtClean="0"/>
              <a:t>Multicast UDP lub RTP/UDP</a:t>
            </a:r>
          </a:p>
          <a:p>
            <a:pPr lvl="1"/>
            <a:r>
              <a:rPr lang="pl-PL" dirty="0" smtClean="0"/>
              <a:t>Unicast UDP lub RTP/UDP</a:t>
            </a:r>
          </a:p>
          <a:p>
            <a:pPr lvl="1"/>
            <a:r>
              <a:rPr lang="pl-PL" dirty="0" smtClean="0"/>
              <a:t>HTTP (włącznie z streamingiem adaptacyjnym)</a:t>
            </a:r>
          </a:p>
          <a:p>
            <a:r>
              <a:rPr lang="pl-PL" dirty="0" smtClean="0"/>
              <a:t>Content on Demand (czyli wcześniej definiowane VoD, tutaj bardziej ogólnie:</a:t>
            </a:r>
          </a:p>
          <a:p>
            <a:pPr lvl="1"/>
            <a:r>
              <a:rPr lang="pl-PL" dirty="0" smtClean="0"/>
              <a:t>Stream unicast UDP lub RTP/UDP</a:t>
            </a:r>
          </a:p>
          <a:p>
            <a:pPr lvl="1"/>
            <a:r>
              <a:rPr lang="pl-PL" dirty="0" smtClean="0"/>
              <a:t>Stream HTTP (włącznie ze streamingiem adaptacyjnym)</a:t>
            </a:r>
          </a:p>
          <a:p>
            <a:pPr lvl="1"/>
            <a:r>
              <a:rPr lang="pl-PL" dirty="0" smtClean="0"/>
              <a:t>CoD pobierane - HTTP</a:t>
            </a:r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49019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OIPF – Formaty video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93179" y="1890550"/>
            <a:ext cx="10021511" cy="3809999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 smtClean="0"/>
              <a:t>OIPF definiuje 5 formatów video:</a:t>
            </a:r>
          </a:p>
          <a:p>
            <a:r>
              <a:rPr lang="pl-PL" dirty="0" smtClean="0"/>
              <a:t>High Definition (HD) – powyżej 480 pikseli wysokości (576 w Europie)</a:t>
            </a:r>
          </a:p>
          <a:p>
            <a:r>
              <a:rPr lang="pl-PL" dirty="0" smtClean="0"/>
              <a:t>Standard Definition (SD)</a:t>
            </a:r>
          </a:p>
          <a:p>
            <a:r>
              <a:rPr lang="pl-PL" dirty="0" smtClean="0"/>
              <a:t>3D</a:t>
            </a:r>
          </a:p>
          <a:p>
            <a:r>
              <a:rPr lang="pl-PL" dirty="0" smtClean="0"/>
              <a:t>Video Telephony</a:t>
            </a:r>
          </a:p>
          <a:p>
            <a:r>
              <a:rPr lang="pl-PL" dirty="0" smtClean="0"/>
              <a:t>Sub-picture (formaty dodatkowych treści wyświetlanych na oryginalnym streamie video, z wyłączeniem napisów)</a:t>
            </a:r>
          </a:p>
          <a:p>
            <a:pPr marL="0" indent="0">
              <a:buNone/>
            </a:pPr>
            <a:r>
              <a:rPr lang="pl-PL" dirty="0" smtClean="0"/>
              <a:t>Dodatkowo OIPF definiuje dwa systemy: 25Hz oraz 30Hz</a:t>
            </a:r>
            <a:endParaRPr lang="pl-PL" dirty="0" smtClean="0"/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74698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OIPF – Formaty audio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93179" y="1890550"/>
            <a:ext cx="10021511" cy="3809999"/>
          </a:xfrm>
        </p:spPr>
        <p:txBody>
          <a:bodyPr rtlCol="0">
            <a:normAutofit/>
          </a:bodyPr>
          <a:lstStyle/>
          <a:p>
            <a:r>
              <a:rPr lang="pl-PL" dirty="0" smtClean="0"/>
              <a:t>Podstawowym formatem audio w OIPF jest MPEG-4 AAC i jest obligatoryjny</a:t>
            </a:r>
          </a:p>
          <a:p>
            <a:r>
              <a:rPr lang="pl-PL" dirty="0" smtClean="0"/>
              <a:t>Zamiennie (szczególnie na starszym sprzęcie) można wykorzystywać MPEG-1 Audio Layer II (AC3)</a:t>
            </a:r>
          </a:p>
          <a:p>
            <a:r>
              <a:rPr lang="pl-PL" dirty="0" smtClean="0"/>
              <a:t>Dozwolone formaty audio przewidują DTS-HD i Dolby Digital Plus (E-AC3)</a:t>
            </a:r>
          </a:p>
          <a:p>
            <a:r>
              <a:rPr lang="pl-PL" dirty="0" smtClean="0"/>
              <a:t>Jeśli stream zapewnia dźwięk MPEG Surround powinien dostarczać również zwykłą ścieżkę dźwiękową używaną zamiennie, kiedy system surround nie występuje</a:t>
            </a:r>
          </a:p>
          <a:p>
            <a:r>
              <a:rPr lang="pl-PL" dirty="0" smtClean="0"/>
              <a:t>Dla urządzeń mobilnych może być używany format AMR</a:t>
            </a:r>
          </a:p>
          <a:p>
            <a:r>
              <a:rPr lang="pl-PL" dirty="0" smtClean="0"/>
              <a:t>Dla streamów zawierających tylko audio można stosować MPEG-1 Layer III (MP3)</a:t>
            </a:r>
            <a:endParaRPr lang="pl-PL" dirty="0" smtClean="0"/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418175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OIPF – Formaty grafiki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93179" y="1890550"/>
            <a:ext cx="10021511" cy="3809999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 smtClean="0"/>
              <a:t>OIPF definiuje trzy używane formaty grafiki:</a:t>
            </a:r>
          </a:p>
          <a:p>
            <a:r>
              <a:rPr lang="pl-PL" dirty="0" smtClean="0"/>
              <a:t>JPEG</a:t>
            </a:r>
          </a:p>
          <a:p>
            <a:r>
              <a:rPr lang="pl-PL" dirty="0" smtClean="0"/>
              <a:t>GIF</a:t>
            </a:r>
          </a:p>
          <a:p>
            <a:r>
              <a:rPr lang="pl-PL" dirty="0" smtClean="0"/>
              <a:t>PNG</a:t>
            </a: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13377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l-PL" sz="5400" dirty="0" smtClean="0"/>
              <a:t>IPTV – standardy i formaty danych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OIPF – Dodatkowe formaty danych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93179" y="2079736"/>
            <a:ext cx="10021511" cy="3809999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pl-PL" dirty="0" smtClean="0"/>
              <a:t>Standard OIPF definiuje dodatkowo:</a:t>
            </a:r>
          </a:p>
          <a:p>
            <a:r>
              <a:rPr lang="pl-PL" dirty="0" smtClean="0"/>
              <a:t>Format zapisu i dekodowania napisów</a:t>
            </a:r>
          </a:p>
          <a:p>
            <a:r>
              <a:rPr lang="pl-PL" dirty="0" smtClean="0"/>
              <a:t>Format zapisu i dekodowania teletekstu, powoli wygaszany w większości krajów poza europą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</a:t>
            </a:r>
            <a:r>
              <a:rPr lang="pl-PL" sz="1000" dirty="0" smtClean="0"/>
              <a:t>7</a:t>
            </a:r>
            <a:r>
              <a:rPr lang="pl-PL" sz="1000" noProof="0" dirty="0" smtClean="0"/>
              <a:t>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03500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Open IPTV Forum Standard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5" y="1835370"/>
            <a:ext cx="9601200" cy="380999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Open IPTV Forum, obecnie przejęte przez HbbTV.org to zrzeszenie twórców open source, którzy podjęli wyzwanie ustandaryzowania IPTV (włącznie z OTT). </a:t>
            </a:r>
          </a:p>
          <a:p>
            <a:pPr rtl="0"/>
            <a:r>
              <a:rPr lang="pl-PL" dirty="0" smtClean="0"/>
              <a:t>Obecnie specyfikacja OIPF w wersji 2.3 pochodzi z roku 2014.</a:t>
            </a:r>
          </a:p>
          <a:p>
            <a:pPr rtl="0"/>
            <a:r>
              <a:rPr lang="pl-PL" dirty="0" smtClean="0"/>
              <a:t>Opisuje formaty danych, metadane odnośnie treści, protokoły, elementy middleware oraz kwestie uwierzytelniania i bezpieczeństwa</a:t>
            </a:r>
          </a:p>
          <a:p>
            <a:pPr rtl="0"/>
            <a:r>
              <a:rPr lang="pl-PL" dirty="0" smtClean="0"/>
              <a:t>Powstał na podstawie stosowanych rozwiązań raczej niż wprowadzania na siłę nowych</a:t>
            </a:r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7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7					                                               mgr inż. Michał Wroński, Politechnika Rzeszowska</a:t>
            </a:r>
            <a:endParaRPr lang="pl-PL" sz="1000" noProof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63" y="272122"/>
            <a:ext cx="7708454" cy="5739795"/>
          </a:xfrm>
        </p:spPr>
      </p:pic>
    </p:spTree>
    <p:extLst>
      <p:ext uri="{BB962C8B-B14F-4D97-AF65-F5344CB8AC3E}">
        <p14:creationId xmlns:p14="http://schemas.microsoft.com/office/powerpoint/2010/main" val="36121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7					                                               mgr inż. Michał Wroński, Politechnika Rzeszowska</a:t>
            </a:r>
            <a:endParaRPr lang="pl-PL" sz="1000" noProof="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66" y="487464"/>
            <a:ext cx="8688948" cy="5287971"/>
          </a:xfrm>
        </p:spPr>
      </p:pic>
    </p:spTree>
    <p:extLst>
      <p:ext uri="{BB962C8B-B14F-4D97-AF65-F5344CB8AC3E}">
        <p14:creationId xmlns:p14="http://schemas.microsoft.com/office/powerpoint/2010/main" val="130759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Lato Medium" pitchFamily="34" charset="0"/>
                <a:ea typeface="Lato Medium" pitchFamily="34" charset="0"/>
                <a:cs typeface="Lato Medium" pitchFamily="34" charset="0"/>
              </a:rPr>
              <a:t>OIPF – Formaty danych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277553" y="1878750"/>
            <a:ext cx="9506062" cy="3809999"/>
          </a:xfrm>
        </p:spPr>
        <p:txBody>
          <a:bodyPr>
            <a:normAutofit/>
          </a:bodyPr>
          <a:lstStyle/>
          <a:p>
            <a:r>
              <a:rPr lang="pl-PL" dirty="0" smtClean="0"/>
              <a:t>Podstawowym formatem danych dla OIPF jest MPEG-2 Transport Stream (nazywany w standardzie TS oraz odmiana z timestampem o skrócie TTS)</a:t>
            </a:r>
          </a:p>
          <a:p>
            <a:r>
              <a:rPr lang="pl-PL" dirty="0" smtClean="0"/>
              <a:t>Podstawowym formatem plików jest MP4</a:t>
            </a:r>
          </a:p>
          <a:p>
            <a:r>
              <a:rPr lang="pl-PL" dirty="0" smtClean="0"/>
              <a:t>Standard dopuszcza używanie innych formatów A/V</a:t>
            </a:r>
          </a:p>
          <a:p>
            <a:r>
              <a:rPr lang="pl-PL" dirty="0" smtClean="0"/>
              <a:t>Maksymalny bitrate dla contentu SD nie powinna przekraczać 8 Mbps, a dla HD 24 Mbps</a:t>
            </a:r>
          </a:p>
          <a:p>
            <a:r>
              <a:rPr lang="pl-PL" dirty="0" smtClean="0"/>
              <a:t>W jednym streamie MPEG-2 może być transmitowany pojedynczy program</a:t>
            </a:r>
          </a:p>
          <a:p>
            <a:pPr lvl="1"/>
            <a:endParaRPr lang="pl-PL" dirty="0"/>
          </a:p>
          <a:p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250" y="6226617"/>
            <a:ext cx="11001702" cy="222436"/>
          </a:xfrm>
        </p:spPr>
        <p:txBody>
          <a:bodyPr/>
          <a:lstStyle/>
          <a:p>
            <a:r>
              <a:rPr lang="pl-PL" noProof="0" dirty="0" smtClean="0"/>
              <a:t>Systemy Konwergentne – Wykład 6					                                mgr inż. Michał Wroński, Politechnika Rzeszowska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198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MPEG-2 Transport Stream – podstawowe informacje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5" y="1835370"/>
            <a:ext cx="9601200" cy="380999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MPEG – Moving Picture Experts Group</a:t>
            </a:r>
          </a:p>
          <a:p>
            <a:pPr rtl="0"/>
            <a:r>
              <a:rPr lang="pl-PL" dirty="0" smtClean="0"/>
              <a:t>Format </a:t>
            </a:r>
            <a:r>
              <a:rPr lang="pl-PL" dirty="0" smtClean="0"/>
              <a:t>cyfrowego kontenera do transmitowania i składowania audio, video i innego rodzaju danych</a:t>
            </a:r>
          </a:p>
          <a:p>
            <a:pPr rtl="0"/>
            <a:r>
              <a:rPr lang="pl-PL" dirty="0" smtClean="0"/>
              <a:t>Każdy kontener składa się z PES (Packetized Elementary Streams) zawierający metody detekcji i korekcji błędów</a:t>
            </a:r>
          </a:p>
          <a:p>
            <a:pPr rtl="0"/>
            <a:r>
              <a:rPr lang="pl-PL" dirty="0" smtClean="0"/>
              <a:t>Różni się od MPEG-2 Program Stream, który jest przewidziany głównie do składowania mediów (stąd gorsze metody zabezpieczenia transmisji danych)</a:t>
            </a:r>
          </a:p>
          <a:p>
            <a:pPr rtl="0"/>
            <a:r>
              <a:rPr lang="pl-PL" dirty="0" smtClean="0"/>
              <a:t>Transport Stream przewiduje możliwość przenoszenia wielu programów, z tym że ogranicza to OIPF.</a:t>
            </a:r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7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413415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MPEG-2 Transport Stream – cechy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5" y="1835370"/>
            <a:ext cx="9601200" cy="380999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Może składać się z wielu substreamów</a:t>
            </a:r>
          </a:p>
          <a:p>
            <a:pPr rtl="0"/>
            <a:r>
              <a:rPr lang="pl-PL" dirty="0" smtClean="0"/>
              <a:t>Każdy substream może być kodowany w MPEG-u lub innych kodekach</a:t>
            </a:r>
          </a:p>
          <a:p>
            <a:pPr rtl="0"/>
            <a:r>
              <a:rPr lang="pl-PL" dirty="0" smtClean="0"/>
              <a:t>Nie musi koniecznie ograniczać się tylko do treści – może zawierać również różne metadane</a:t>
            </a:r>
          </a:p>
          <a:p>
            <a:pPr rtl="0"/>
            <a:r>
              <a:rPr lang="pl-PL" dirty="0" smtClean="0"/>
              <a:t>Każdy MPEG Stream jest dzielony na 188-bitowe sekcje. Jest to spora różnica względem innych rodzajów streamowania, ponieważ małe fragmenty zapewniają większą odporność na błędy względem kodeków kodujących całe klatki do pojedynczych pakietów</a:t>
            </a:r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7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72255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MPEG-2 Transport Stream – podstawowe informacje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568" y="1835150"/>
            <a:ext cx="7171764" cy="381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7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04968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atka rombowa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308539_TF03031015.potx" id="{4D65A8BD-EAED-42A8-90ED-46FBFF649AA9}" vid="{E9D162E4-C55D-4008-B6CB-85664728A95C}"/>
    </a:ext>
  </a:extLst>
</a:theme>
</file>

<file path=ppt/theme/theme2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biznesowa z siatką rombową (panoramiczna)</Template>
  <TotalTime>4684</TotalTime>
  <Words>1334</Words>
  <Application>Microsoft Office PowerPoint</Application>
  <PresentationFormat>Custom</PresentationFormat>
  <Paragraphs>157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Siatka rombowa 16x9</vt:lpstr>
      <vt:lpstr>Systemy Konwergentne – Wykład 7</vt:lpstr>
      <vt:lpstr>IPTV – standardy i formaty danych</vt:lpstr>
      <vt:lpstr>Open IPTV Forum Standard</vt:lpstr>
      <vt:lpstr>PowerPoint Presentation</vt:lpstr>
      <vt:lpstr>PowerPoint Presentation</vt:lpstr>
      <vt:lpstr>OIPF – Formaty danych</vt:lpstr>
      <vt:lpstr>MPEG-2 Transport Stream – podstawowe informacje</vt:lpstr>
      <vt:lpstr>MPEG-2 Transport Stream – cechy</vt:lpstr>
      <vt:lpstr>MPEG-2 Transport Stream – podstawowe informacje</vt:lpstr>
      <vt:lpstr>Elementy MPEG Transport Stream - pakiet</vt:lpstr>
      <vt:lpstr>Elementy MPEG Transport Stream - program</vt:lpstr>
      <vt:lpstr>MPEG-2 TS – Program specyfic information (PSI)</vt:lpstr>
      <vt:lpstr>MPEG-2 TS - PCR</vt:lpstr>
      <vt:lpstr>Format składowania danych dla OIPF – MP4</vt:lpstr>
      <vt:lpstr>MP4 - cechy</vt:lpstr>
      <vt:lpstr>OIPF – usługi</vt:lpstr>
      <vt:lpstr>OIPF – Formaty video</vt:lpstr>
      <vt:lpstr>OIPF – Formaty audio</vt:lpstr>
      <vt:lpstr>OIPF – Formaty grafiki</vt:lpstr>
      <vt:lpstr>OIPF – Dodatkowe formaty danych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symulacji wolumetrycznych obiektów elastycznych w kontekście zastosowań medycznych</dc:title>
  <dc:creator>Wroński_VERASHAPE</dc:creator>
  <cp:lastModifiedBy>Nazarian</cp:lastModifiedBy>
  <cp:revision>215</cp:revision>
  <dcterms:created xsi:type="dcterms:W3CDTF">2018-04-11T10:40:35Z</dcterms:created>
  <dcterms:modified xsi:type="dcterms:W3CDTF">2019-05-06T07:28:19Z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