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1" r:id="rId2"/>
    <p:sldId id="265" r:id="rId3"/>
    <p:sldId id="257" r:id="rId4"/>
    <p:sldId id="306" r:id="rId5"/>
    <p:sldId id="329" r:id="rId6"/>
    <p:sldId id="330" r:id="rId7"/>
    <p:sldId id="331" r:id="rId8"/>
    <p:sldId id="332" r:id="rId9"/>
    <p:sldId id="333" r:id="rId10"/>
    <p:sldId id="344" r:id="rId11"/>
    <p:sldId id="345" r:id="rId12"/>
    <p:sldId id="286" r:id="rId13"/>
    <p:sldId id="335" r:id="rId14"/>
    <p:sldId id="337" r:id="rId15"/>
    <p:sldId id="339" r:id="rId16"/>
    <p:sldId id="340" r:id="rId17"/>
    <p:sldId id="346" r:id="rId18"/>
    <p:sldId id="347" r:id="rId19"/>
    <p:sldId id="348" r:id="rId20"/>
    <p:sldId id="349" r:id="rId21"/>
    <p:sldId id="350" r:id="rId22"/>
    <p:sldId id="343" r:id="rId23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706" autoAdjust="0"/>
  </p:normalViewPr>
  <p:slideViewPr>
    <p:cSldViewPr snapToGrid="0">
      <p:cViewPr>
        <p:scale>
          <a:sx n="121" d="100"/>
          <a:sy n="121" d="100"/>
        </p:scale>
        <p:origin x="-10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r>
              <a:rPr lang="pl-PL" smtClean="0"/>
              <a:t>Metody symulacji wolumetrycznych obiektów elastycznych w kontekście zastosowań medycznych</a:t>
            </a:r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F6B162-B019-4558-B36F-3F7010E42FDF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5293-0EA9-4B42-A238-C80836CA7D9E}" type="datetime1">
              <a:rPr lang="pl-PL" smtClean="0"/>
              <a:pPr/>
              <a:t>25.03.2019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Edytuj style wzorca tekstu</a:t>
            </a:r>
          </a:p>
          <a:p>
            <a:pPr lvl="1" rtl="0"/>
            <a:r>
              <a:rPr lang="pl-PL" noProof="0" dirty="0" smtClean="0"/>
              <a:t>Drugi </a:t>
            </a:r>
            <a:r>
              <a:rPr lang="pl-PL" noProof="0" dirty="0"/>
              <a:t>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1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594022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10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11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12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22718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13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14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15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16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17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18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19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2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22718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20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21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22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3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4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5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6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7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8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9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Łącznik prosty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Łącznik prosty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Łącznik prosty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Łącznik prosty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Łącznik prosty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Łącznik prosty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Łącznik prosty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 smtClean="0"/>
              <a:t>Kliknij, aby edytować styl wzorca podtytułu</a:t>
            </a:r>
            <a:endParaRPr lang="pl-PL" noProof="0" dirty="0"/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C66476-9450-42C5-89D2-923DFC20E842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B661306-9831-40A5-B5CF-32A35D936EFF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AF9538-A90B-49F0-84EC-F2585DAFE86C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Łącznik prosty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Łącznik prosty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Łącznik prosty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323F6EB-5863-4BD4-94A1-CC010B0FE12D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C09ACD3-8C42-47B9-8FA0-3115EE7F6C76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8788625-3882-439F-8529-774BD5BE641A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Łącznik prosty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Łącznik prosty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Łącznik prosty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y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Łącznik prosty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Łącznik prosty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Łącznik prosty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Łącznik prosty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Łącznik prosty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Łącznik prosty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Łącznik prosty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Łącznik prosty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Łącznik prosty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Łącznik prosty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Łącznik prosty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Łącznik prosty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Łącznik prosty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Łącznik prosty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Łącznik prosty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Łącznik prosty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Łącznik prosty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Łącznik prosty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Łącznik prosty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Łącznik prosty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Łącznik prosty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Łącznik prosty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Łącznik prosty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Łącznik prosty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Łącznik prosty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Łącznik prosty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Łącznik prosty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Łącznik prosty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Stopka — symbol zastępczy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212" name="Data — symbol zastępczy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809CA5-6282-4051-BAB5-61A09303F2FE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214" name="Numer slajdu — symbol zastępczy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Łącznik prosty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Łącznik prosty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Łącznik prosty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Łącznik prosty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Łącznik prosty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Łącznik prosty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ostokąt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cxnSp>
        <p:nvCxnSpPr>
          <p:cNvPr id="60" name="Łącznik prosty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63B462-FB2B-4908-8C40-5D24EF26B1A5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Łącznik prosty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Łącznik prosty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Łącznik prosty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ostokąt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59" name="Łącznik prosty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a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Łącznik prosty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Łącznik prosty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Łącznik prosty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Łącznik prosty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Łącznik prosty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Łącznik prosty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Łącznik prosty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Łącznik prosty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Łącznik prosty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Łącznik prosty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Łącznik prosty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Łącznik prosty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Łącznik prosty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Łącznik prosty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Łącznik prosty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Łącznik prosty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Łącznik prosty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Łącznik prosty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Łącznik prosty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Łącznik prosty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Łącznik prosty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Łącznik prosty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Łącznik prosty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Łącznik prosty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Łącznik prosty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Łącznik prosty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Łącznik prosty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Łącznik prosty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Łącznik prosty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Łącznik prosty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Łącznik prosty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Edytuj style wzorca tekstu</a:t>
            </a:r>
          </a:p>
          <a:p>
            <a:pPr lvl="1" rtl="0"/>
            <a:r>
              <a:rPr lang="pl-PL" noProof="0" dirty="0" smtClean="0"/>
              <a:t>Drugi </a:t>
            </a:r>
            <a:r>
              <a:rPr lang="pl-PL" noProof="0" dirty="0"/>
              <a:t>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cxnSp>
        <p:nvCxnSpPr>
          <p:cNvPr id="148" name="Łącznik prosty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F4BAD11-D848-41F7-AFB0-5222B2EF4C57}" type="datetime1">
              <a:rPr lang="pl-PL" smtClean="0"/>
              <a:t>25.03.2019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l-PL" sz="3200" dirty="0" smtClean="0">
                <a:latin typeface="Lato Light" pitchFamily="34" charset="0"/>
                <a:ea typeface="Lato Light" pitchFamily="34" charset="0"/>
                <a:cs typeface="Lato Light" pitchFamily="34" charset="0"/>
              </a:rPr>
              <a:t>Systemy Konwergentne – Wykład 4</a:t>
            </a:r>
            <a:endParaRPr lang="pl-PL" sz="3200" dirty="0">
              <a:latin typeface="Lato Light" pitchFamily="34" charset="0"/>
              <a:ea typeface="Lato Light" pitchFamily="34" charset="0"/>
              <a:cs typeface="Lato Light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rtl="0"/>
            <a:r>
              <a:rPr lang="pl-PL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Mgr inż. Michał Wroński</a:t>
            </a:r>
            <a:endParaRPr lang="pl-PL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Wiadomość PRACK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Jest odpowiedzią, potwierdzającą otrzymanie wiadomości typu 1xx w kanale z ustawioną retransmisją danych</a:t>
            </a:r>
          </a:p>
          <a:p>
            <a:pPr rtl="0"/>
            <a:r>
              <a:rPr lang="pl-PL" dirty="0" smtClean="0"/>
              <a:t>Kanał taki otrzymuje dodatkowe pole Rseq (poza polem Cseq), które pozwala łatwiej śledzić, czy daną wiadomość trzeba retransmitować</a:t>
            </a:r>
          </a:p>
          <a:p>
            <a:pPr rtl="0"/>
            <a:r>
              <a:rPr lang="pl-PL" dirty="0" smtClean="0"/>
              <a:t>PRACK może zawierać body</a:t>
            </a:r>
          </a:p>
          <a:p>
            <a:pPr rtl="0"/>
            <a:r>
              <a:rPr lang="pl-PL" dirty="0" smtClean="0"/>
              <a:t>Jest aplikowane do wszystkich odpowiedzi 1xx poza 100 Trying, której nie można przesyłać bezpiecznym kanałem</a:t>
            </a:r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7607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Wiadomość MESSAGE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Jest używana do wysyłania IM przez SIP. Dzięki temu typowi wiadomości możliwe jest prowadzenie konwersacji tekstowych bez potrzeby przesyłania treści innym protokołem</a:t>
            </a:r>
          </a:p>
          <a:p>
            <a:pPr rtl="0"/>
            <a:r>
              <a:rPr lang="pl-PL" dirty="0" smtClean="0"/>
              <a:t>Może zostać wysłana w obrębie sesji lub poza nią</a:t>
            </a:r>
          </a:p>
          <a:p>
            <a:pPr rtl="0"/>
            <a:r>
              <a:rPr lang="pl-PL" dirty="0" smtClean="0"/>
              <a:t>Zawartość wiadomości jest przekazywana jako załącznik MIME</a:t>
            </a:r>
          </a:p>
          <a:p>
            <a:pPr rtl="0"/>
            <a:r>
              <a:rPr lang="pl-PL" dirty="0" smtClean="0"/>
              <a:t>200 OK potwierdza dostarczenie wiadomości</a:t>
            </a:r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54005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pl-PL" sz="3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Protokół SDP</a:t>
            </a:r>
            <a:endParaRPr lang="pl-PL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4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SDP – Session Description Protocol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b="1" dirty="0" smtClean="0"/>
              <a:t>SDP służy do opisu sesji multimedialnej w formacie zrozumiałym dla uczestników. Na tej podstawie agenci mogą zadecydować o dołączeniu, do dialogu, jego czasie i sposobie</a:t>
            </a:r>
          </a:p>
          <a:p>
            <a:r>
              <a:rPr lang="pl-PL" dirty="0" smtClean="0"/>
              <a:t>Jest zazwyczaj traktowany jako część SIP</a:t>
            </a:r>
          </a:p>
          <a:p>
            <a:r>
              <a:rPr lang="pl-PL" dirty="0" smtClean="0"/>
              <a:t>Elementy SDP mogą być wysyłane niezależnie, multicastowo, lub jako część wiadomości SIP</a:t>
            </a:r>
          </a:p>
          <a:p>
            <a:r>
              <a:rPr lang="pl-PL" dirty="0" smtClean="0"/>
              <a:t>Został opisany w RFC 2327</a:t>
            </a:r>
          </a:p>
          <a:p>
            <a:r>
              <a:rPr lang="pl-PL" dirty="0" smtClean="0"/>
              <a:t>Wiadomość SDP zawiera kilka linii. Każda z nich zaczyna się od pojedynczej małej litery. Niektóre z nich są wymagane, inne opcjonalne</a:t>
            </a:r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2095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Cechy SDP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Krótki tekstowy opis z narzuconą strukturą</a:t>
            </a:r>
          </a:p>
          <a:p>
            <a:pPr rtl="0"/>
            <a:r>
              <a:rPr lang="pl-PL" dirty="0" smtClean="0"/>
              <a:t>Zawiera nazwę i cel sesji, wymieniane media, protokoły oraz formaty kodeków, informacje czasowe i transportowe</a:t>
            </a:r>
          </a:p>
          <a:p>
            <a:pPr rtl="0"/>
            <a:r>
              <a:rPr lang="pl-PL" dirty="0" smtClean="0"/>
              <a:t>Dzięki szczegółom SDP agent wie jak dołączyć do sesji (jeśli podejmie taką decyzję)</a:t>
            </a:r>
          </a:p>
          <a:p>
            <a:pPr rtl="0"/>
            <a:r>
              <a:rPr lang="pl-PL" dirty="0" smtClean="0"/>
              <a:t>Format wpisów to &lt;typ&gt; = &lt;wartość&gt;</a:t>
            </a:r>
          </a:p>
          <a:p>
            <a:pPr rtl="0"/>
            <a:r>
              <a:rPr lang="pl-PL" dirty="0" smtClean="0"/>
              <a:t>Bardziej ogólnie format SDP to: x = parametr1 parametr2 ... parametrN</a:t>
            </a:r>
          </a:p>
          <a:p>
            <a:pPr rtl="0"/>
            <a:r>
              <a:rPr lang="pl-PL" dirty="0" smtClean="0"/>
              <a:t>Każda linia zaczyna się jednoliterowym, małym kodem typu. Spacje pomiędzy parametrami oraz = są istotne</a:t>
            </a:r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50486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Parametry SDP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numCol="2" spcCol="180000" rtlCol="0">
            <a:normAutofit/>
          </a:bodyPr>
          <a:lstStyle/>
          <a:p>
            <a:pPr rtl="0"/>
            <a:r>
              <a:rPr lang="pl-PL" dirty="0" smtClean="0"/>
              <a:t>v = &lt;wersja protokołu&gt;</a:t>
            </a:r>
          </a:p>
          <a:p>
            <a:pPr rtl="0"/>
            <a:r>
              <a:rPr lang="pl-PL" dirty="0" smtClean="0"/>
              <a:t>o = &lt;owner – właściciel/twórca sesji&gt;</a:t>
            </a:r>
          </a:p>
          <a:p>
            <a:pPr rtl="0"/>
            <a:r>
              <a:rPr lang="pl-PL" dirty="0" smtClean="0"/>
              <a:t>s = &lt;nazwa sesji&gt;</a:t>
            </a:r>
          </a:p>
          <a:p>
            <a:pPr rtl="0"/>
            <a:r>
              <a:rPr lang="pl-PL" dirty="0" smtClean="0"/>
              <a:t>i =* &lt;informacje o sesji&gt;</a:t>
            </a:r>
          </a:p>
          <a:p>
            <a:pPr rtl="0"/>
            <a:r>
              <a:rPr lang="pl-PL" dirty="0" smtClean="0"/>
              <a:t>u =* &lt;adres URI opisu&gt;</a:t>
            </a:r>
          </a:p>
          <a:p>
            <a:pPr rtl="0"/>
            <a:r>
              <a:rPr lang="pl-PL" dirty="0" smtClean="0"/>
              <a:t>e =* &lt;adres email&gt;</a:t>
            </a:r>
          </a:p>
          <a:p>
            <a:pPr rtl="0"/>
            <a:r>
              <a:rPr lang="pl-PL" dirty="0" smtClean="0"/>
              <a:t>p =* &lt;numer telefonu&gt;</a:t>
            </a:r>
          </a:p>
          <a:p>
            <a:pPr rtl="0"/>
            <a:r>
              <a:rPr lang="pl-PL" dirty="0" smtClean="0"/>
              <a:t>c =* &lt;informacja o połączeniu&gt;</a:t>
            </a:r>
          </a:p>
          <a:p>
            <a:pPr rtl="0"/>
            <a:r>
              <a:rPr lang="pl-PL" dirty="0" smtClean="0"/>
              <a:t>b =* &lt;informacja o paśmie&gt;</a:t>
            </a:r>
          </a:p>
          <a:p>
            <a:pPr rtl="0"/>
            <a:r>
              <a:rPr lang="pl-PL" dirty="0" smtClean="0"/>
              <a:t>z =* &lt;ustawienia strefy czasowej&gt;</a:t>
            </a:r>
          </a:p>
          <a:p>
            <a:pPr rtl="0"/>
            <a:r>
              <a:rPr lang="pl-PL" dirty="0" smtClean="0"/>
              <a:t>e =* &lt;klucz szyfrujący&gt;</a:t>
            </a:r>
          </a:p>
          <a:p>
            <a:pPr rtl="0"/>
            <a:r>
              <a:rPr lang="pl-PL" dirty="0" smtClean="0"/>
              <a:t>a =* &lt;zero lub więcej linii z atrybutami sesji&gt;</a:t>
            </a:r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6262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Parametry SDP - szczegóły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Obecna wersja protokołu SDP (v = ) wynosi 0</a:t>
            </a:r>
          </a:p>
          <a:p>
            <a:pPr rtl="0"/>
            <a:r>
              <a:rPr lang="pl-PL" dirty="0" smtClean="0"/>
              <a:t>Pole o = ma format: o = &lt;nazwa-uzytkownika&gt;&lt;session-id&gt;&lt;version&gt;&lt;network-type&gt;&lt;address-type&gt;</a:t>
            </a:r>
          </a:p>
          <a:p>
            <a:pPr rtl="0"/>
            <a:r>
              <a:rPr lang="pl-PL" dirty="0" smtClean="0"/>
              <a:t>Session-id oparte jest o timestamp w NTP lub o liczbę losową</a:t>
            </a:r>
          </a:p>
          <a:p>
            <a:pPr rtl="0"/>
            <a:r>
              <a:rPr lang="pl-PL" dirty="0" smtClean="0"/>
              <a:t>Version jest numerem, podnoszonym po każdej zmianie w danej sesji</a:t>
            </a:r>
          </a:p>
          <a:p>
            <a:pPr rtl="0"/>
            <a:r>
              <a:rPr lang="pl-PL" dirty="0" smtClean="0"/>
              <a:t>Network-type i address-type określają rodzaj komunikacji – IN w network-type określa Internet, a address-type może zawierać adres IP4 lub IP6</a:t>
            </a:r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86592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Parametry SDP - szczegóły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Nazwa sesji (s = ) jest polem wymaganym. Powinna zawierać niezerową liczbę znaków. </a:t>
            </a:r>
          </a:p>
          <a:p>
            <a:pPr rtl="0"/>
            <a:r>
              <a:rPr lang="pl-PL" dirty="0" smtClean="0"/>
              <a:t>Informacja o sesji (i = ) jest opcjonalna</a:t>
            </a:r>
          </a:p>
          <a:p>
            <a:pPr rtl="0"/>
            <a:r>
              <a:rPr lang="pl-PL" dirty="0" smtClean="0"/>
              <a:t>Parametr u = zawiera adres URI z dodatkowymi informacjami o sesji</a:t>
            </a:r>
          </a:p>
          <a:p>
            <a:pPr rtl="0"/>
            <a:r>
              <a:rPr lang="pl-PL" dirty="0" smtClean="0"/>
              <a:t>Pola e = i p = określają dane kontaktowe hosta danej sesji (email i numer telefonu)</a:t>
            </a:r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55635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Parametry SDP - szczegóły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pl-PL" dirty="0" smtClean="0"/>
              <a:t>Nazwa sesji (s = ) jest polem wymaganym. Powinna zawierać niezerową liczbę znaków. </a:t>
            </a:r>
          </a:p>
          <a:p>
            <a:pPr rtl="0"/>
            <a:r>
              <a:rPr lang="pl-PL" dirty="0" smtClean="0"/>
              <a:t>Informacja o sesji (i = ) jest opcjonalna</a:t>
            </a:r>
          </a:p>
          <a:p>
            <a:pPr rtl="0"/>
            <a:r>
              <a:rPr lang="pl-PL" dirty="0" smtClean="0"/>
              <a:t>Parametr u = zawiera adres URI z dodatkowymi informacjami o sesji</a:t>
            </a:r>
          </a:p>
          <a:p>
            <a:pPr rtl="0"/>
            <a:r>
              <a:rPr lang="pl-PL" dirty="0" smtClean="0"/>
              <a:t>Pola e = i p = określają dane kontaktowe hosta danej sesji (email i numer telefonu)</a:t>
            </a:r>
          </a:p>
          <a:p>
            <a:pPr rtl="0"/>
            <a:r>
              <a:rPr lang="pl-PL" dirty="0" smtClean="0"/>
              <a:t>Pole c = &lt;network-type&gt;&lt;address-type&gt;&lt;connection-address&gt; jest podobne do końcowki pola o =. Connection-address jest adresem, który będzie wysyłał pakiety z multimediami (może być inny niż adres ownera sesji)</a:t>
            </a:r>
          </a:p>
          <a:p>
            <a:pPr rtl="0"/>
            <a:r>
              <a:rPr lang="pl-PL" dirty="0" smtClean="0"/>
              <a:t>Connection-address może być multicastowy, wtedy zawiera: </a:t>
            </a:r>
          </a:p>
          <a:p>
            <a:pPr marL="0" indent="0" rtl="0">
              <a:buNone/>
            </a:pPr>
            <a:r>
              <a:rPr lang="pl-PL" dirty="0" smtClean="0"/>
              <a:t>Connection-address=bazowy-adres-multicast/ttl/ilosc-adresow</a:t>
            </a:r>
          </a:p>
          <a:p>
            <a:pPr marL="0" indent="0" rtl="0">
              <a:buNone/>
            </a:pPr>
            <a:r>
              <a:rPr lang="pl-PL" dirty="0" smtClean="0"/>
              <a:t>Gdzie ttl to wartość parametru time-to-live a ilość adresów mówi jak wiele jest ciągłych adresów począwszy od bazowego</a:t>
            </a:r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89079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Parametry SDP - szczegóły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Pole b = zawiera informacje o minimalnej wymaganej szerokości pasma</a:t>
            </a:r>
          </a:p>
          <a:p>
            <a:pPr rtl="0"/>
            <a:r>
              <a:rPr lang="pl-PL" dirty="0" smtClean="0"/>
              <a:t>Pole t = zawiera informacje o czasie rozpoczęcia i zakończenia sesji. </a:t>
            </a:r>
          </a:p>
          <a:p>
            <a:pPr rtl="0"/>
            <a:r>
              <a:rPr lang="pl-PL" dirty="0" smtClean="0"/>
              <a:t>Pole r = informuje o ilości ponowień sesji. Jest podane w formacie NTP lub dniach (d), godzinach (h) lub minutach (m)</a:t>
            </a:r>
          </a:p>
          <a:p>
            <a:pPr rtl="0"/>
            <a:r>
              <a:rPr lang="pl-PL" dirty="0" smtClean="0"/>
              <a:t>Pole z = informuje o przesunięciach związanych ze strefami czasowymi. Szczególnie ważne w przypadku sesji rozciągających się na wiele stref czasowych, uwzględniających czas letni i zimowy</a:t>
            </a:r>
            <a:endParaRPr lang="pl-PL" dirty="0"/>
          </a:p>
          <a:p>
            <a:pPr rtl="0"/>
            <a:endParaRPr lang="pl-PL" dirty="0" smtClean="0"/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81118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l-PL" sz="5400" dirty="0" smtClean="0"/>
              <a:t>Protokół SIP - dokończenie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Parametry SDP - szczegóły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Pole m= zawiera informację o multimediach, używanych lub możliwych do użycia w sesji. Jest w nim wpisana lista możliwych formatów transportowych formatu:</a:t>
            </a:r>
          </a:p>
          <a:p>
            <a:pPr marL="0" indent="0" rtl="0">
              <a:buNone/>
            </a:pPr>
            <a:r>
              <a:rPr lang="pl-PL" dirty="0" smtClean="0"/>
              <a:t>   m= media port transport format-list</a:t>
            </a:r>
            <a:endParaRPr lang="pl-PL" dirty="0"/>
          </a:p>
          <a:p>
            <a:pPr rtl="0"/>
            <a:r>
              <a:rPr lang="pl-PL" dirty="0" smtClean="0"/>
              <a:t>Media to: audio, video, text, application, message, image lub control</a:t>
            </a:r>
          </a:p>
          <a:p>
            <a:pPr rtl="0"/>
            <a:r>
              <a:rPr lang="pl-PL" dirty="0" smtClean="0"/>
              <a:t>Transport zawiera informacje albo o protokole transportowym albo o profilu RTP (jeśli jest używany)</a:t>
            </a:r>
          </a:p>
          <a:p>
            <a:pPr rtl="0"/>
            <a:r>
              <a:rPr lang="pl-PL" dirty="0" smtClean="0"/>
              <a:t>Format-list zawiera dodatkowe informacje na temat przesyłanych multimediów (np. kodeki powiązane z profilami RTP)</a:t>
            </a:r>
            <a:endParaRPr lang="pl-PL" dirty="0"/>
          </a:p>
          <a:p>
            <a:pPr rtl="0"/>
            <a:endParaRPr lang="pl-PL" dirty="0" smtClean="0"/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11622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Parametry SDP - szczegóły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Pole a= to dodatkowe atrybuty sesji multimediów. Służy do rozszerzania SDP o możliwość przesłania większej ilości informacji o multimediach.</a:t>
            </a:r>
          </a:p>
          <a:p>
            <a:pPr rtl="0"/>
            <a:r>
              <a:rPr lang="pl-PL" dirty="0" smtClean="0"/>
              <a:t>Jeśli zawartość pola a= nie jest rozpoznawana, może zostać zignorowana bez konsekwencji</a:t>
            </a:r>
          </a:p>
          <a:p>
            <a:pPr rtl="0"/>
            <a:r>
              <a:rPr lang="pl-PL" dirty="0" smtClean="0"/>
              <a:t>Atrybuty mogą być albo powiązane z sesją albo z konkretnymi multimediami</a:t>
            </a:r>
          </a:p>
          <a:p>
            <a:pPr rtl="0"/>
            <a:r>
              <a:rPr lang="pl-PL" dirty="0" smtClean="0"/>
              <a:t>Atrybuty na poziomie sesyjnym powinny pojawić się przed pierwszą linią m= i dotyczą wszystkich multimediów w danej sesji</a:t>
            </a:r>
          </a:p>
          <a:p>
            <a:pPr rtl="0"/>
            <a:r>
              <a:rPr lang="pl-PL" dirty="0" smtClean="0"/>
              <a:t>Atrybuty poziomu mediów są dodawane po konkretnej linijce m=. Jeśli występują oba typy atrybutów, te poziomu mediów nadpisują te poziomu sesji dla konkretnych mediów</a:t>
            </a:r>
            <a:endParaRPr lang="pl-PL" dirty="0"/>
          </a:p>
          <a:p>
            <a:pPr rtl="0"/>
            <a:endParaRPr lang="pl-PL" dirty="0" smtClean="0"/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87485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SDP - przykład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3809999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/>
              <a:t>v = 0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o </a:t>
            </a:r>
            <a:r>
              <a:rPr lang="pl-PL" sz="1600" dirty="0"/>
              <a:t>= mhandley2890844526 2890842807 IN IP4 126.16.64.4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s </a:t>
            </a:r>
            <a:r>
              <a:rPr lang="pl-PL" sz="1600" dirty="0"/>
              <a:t>= SDP Seminar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i </a:t>
            </a:r>
            <a:r>
              <a:rPr lang="pl-PL" sz="1600" dirty="0"/>
              <a:t>= A Seminar on the session description protocol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u </a:t>
            </a:r>
            <a:r>
              <a:rPr lang="pl-PL" sz="1600" dirty="0"/>
              <a:t>= http://www.cs.ucl.ac.uk/staff/M.Handley/sdp.03.ps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e </a:t>
            </a:r>
            <a:r>
              <a:rPr lang="pl-PL" sz="1600" dirty="0"/>
              <a:t>= mjh@isi.edu(Mark Handley)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c </a:t>
            </a:r>
            <a:r>
              <a:rPr lang="pl-PL" sz="1600" dirty="0"/>
              <a:t>= IN IP4 224.2.17.12/127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t </a:t>
            </a:r>
            <a:r>
              <a:rPr lang="pl-PL" sz="1600" dirty="0"/>
              <a:t>= 2873397496 2873404696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a </a:t>
            </a:r>
            <a:r>
              <a:rPr lang="pl-PL" sz="1600" dirty="0"/>
              <a:t>= recvonly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m </a:t>
            </a:r>
            <a:r>
              <a:rPr lang="pl-PL" sz="1600" dirty="0"/>
              <a:t>= audio 49170 RTP/AVP 0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m </a:t>
            </a:r>
            <a:r>
              <a:rPr lang="pl-PL" sz="1600" dirty="0"/>
              <a:t>= video 51372 RTP/AVP 31 </a:t>
            </a:r>
            <a:endParaRPr lang="pl-PL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m </a:t>
            </a:r>
            <a:r>
              <a:rPr lang="pl-PL" sz="1600" dirty="0"/>
              <a:t>= application 32416udp </a:t>
            </a:r>
            <a:r>
              <a:rPr lang="pl-PL" sz="1600" dirty="0" smtClean="0"/>
              <a:t>wb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 smtClean="0"/>
              <a:t>a </a:t>
            </a:r>
            <a:r>
              <a:rPr lang="pl-PL" sz="1600" dirty="0"/>
              <a:t>= orient:portrait</a:t>
            </a:r>
            <a:endParaRPr lang="pl-PL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370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wiadomości rozszerzone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5" y="1835370"/>
            <a:ext cx="9601200" cy="3809999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pl-PL" dirty="0" smtClean="0"/>
              <a:t>Subscribe</a:t>
            </a:r>
          </a:p>
          <a:p>
            <a:pPr rtl="0"/>
            <a:r>
              <a:rPr lang="pl-PL" dirty="0" smtClean="0"/>
              <a:t>Notify</a:t>
            </a:r>
          </a:p>
          <a:p>
            <a:pPr rtl="0"/>
            <a:r>
              <a:rPr lang="pl-PL" dirty="0" smtClean="0"/>
              <a:t>Publish</a:t>
            </a:r>
          </a:p>
          <a:p>
            <a:pPr rtl="0"/>
            <a:r>
              <a:rPr lang="pl-PL" dirty="0" smtClean="0"/>
              <a:t>Refer</a:t>
            </a:r>
          </a:p>
          <a:p>
            <a:pPr rtl="0"/>
            <a:r>
              <a:rPr lang="pl-PL" dirty="0" smtClean="0"/>
              <a:t>Info</a:t>
            </a:r>
          </a:p>
          <a:p>
            <a:pPr rtl="0"/>
            <a:r>
              <a:rPr lang="pl-PL" dirty="0" smtClean="0"/>
              <a:t>Update</a:t>
            </a:r>
          </a:p>
          <a:p>
            <a:pPr rtl="0"/>
            <a:r>
              <a:rPr lang="pl-PL" dirty="0" smtClean="0"/>
              <a:t>Prack</a:t>
            </a:r>
          </a:p>
          <a:p>
            <a:pPr rtl="0"/>
            <a:r>
              <a:rPr lang="pl-PL" dirty="0" smtClean="0"/>
              <a:t>Message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SIP – wiadomość SUBSCRIBE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285435" y="2123115"/>
            <a:ext cx="6571593" cy="3809999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Służy do rejestracji użytkownika do otrzymywania informacji o konkretnym zdarzeniu (np. zmian ustawienia konferencji)</a:t>
            </a:r>
          </a:p>
          <a:p>
            <a:r>
              <a:rPr lang="pl-PL" dirty="0" smtClean="0"/>
              <a:t>Zawiera obowiązkowe pole „expires”, które informuje serwer, jak długo subskrypcja jest ważna. Po osiągnięciu tego czasu wygasa natychmiast</a:t>
            </a:r>
          </a:p>
          <a:p>
            <a:r>
              <a:rPr lang="pl-PL" dirty="0" smtClean="0"/>
              <a:t>Subscribe otwiera sesję między użytkownikami. Druga strona transmituje przez nią wiadomości, w szczególności wiadomość „Notify”</a:t>
            </a:r>
          </a:p>
          <a:p>
            <a:r>
              <a:rPr lang="pl-PL" dirty="0" smtClean="0"/>
              <a:t>Odpowiedzią jest 200 OK</a:t>
            </a:r>
          </a:p>
          <a:p>
            <a:r>
              <a:rPr lang="pl-PL" dirty="0" smtClean="0"/>
              <a:t>Zakończenie subskrypcji realizuje się wysyłając jeszcze jedno SUBSCRIBE z Expires = 0</a:t>
            </a:r>
          </a:p>
          <a:p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250" y="6226617"/>
            <a:ext cx="11001702" cy="222436"/>
          </a:xfrm>
        </p:spPr>
        <p:txBody>
          <a:bodyPr/>
          <a:lstStyle/>
          <a:p>
            <a:r>
              <a:rPr lang="pl-PL" noProof="0" dirty="0" smtClean="0"/>
              <a:t>Systemy Konwergentne – Wykład 4					                                mgr inż. Michał Wroński, Politechnika Rzeszowska</a:t>
            </a:r>
            <a:endParaRPr lang="pl-PL" noProof="0" dirty="0"/>
          </a:p>
        </p:txBody>
      </p:sp>
      <p:pic>
        <p:nvPicPr>
          <p:cNvPr id="1026" name="Picture 2" descr="Example Subscri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028" y="2435825"/>
            <a:ext cx="3749071" cy="318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84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wiadomość NOTIFY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101061" y="2465991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Jest formatem stosowanym do zawiadamiania subskrybentów o danym zdarzeniu</a:t>
            </a:r>
          </a:p>
          <a:p>
            <a:pPr rtl="0"/>
            <a:r>
              <a:rPr lang="pl-PL" dirty="0" smtClean="0"/>
              <a:t>Powiadomiony agent odpowiada 200 OK</a:t>
            </a:r>
          </a:p>
          <a:p>
            <a:pPr rtl="0"/>
            <a:r>
              <a:rPr lang="pl-PL" dirty="0" smtClean="0"/>
              <a:t>Wiadomość Notify zawiera pola Event i Subscriptionstate, podające informacje o tym co się stało i jaki jest status subskrybcji</a:t>
            </a:r>
          </a:p>
          <a:p>
            <a:pPr rtl="0"/>
            <a:r>
              <a:rPr lang="pl-PL" dirty="0" smtClean="0"/>
              <a:t>Notify jest wysyłane zawsze na początku i na końcu subskrypcji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1708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Wiadomość PUBLISH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5362801" cy="3809999"/>
          </a:xfrm>
        </p:spPr>
        <p:txBody>
          <a:bodyPr rtlCol="0"/>
          <a:lstStyle/>
          <a:p>
            <a:pPr rtl="0"/>
            <a:r>
              <a:rPr lang="pl-PL" dirty="0" smtClean="0"/>
              <a:t>Za pomocą tej informacji agent wysyła stan zdarzenia na serwer</a:t>
            </a:r>
          </a:p>
          <a:p>
            <a:pPr rtl="0"/>
            <a:r>
              <a:rPr lang="pl-PL" dirty="0" smtClean="0"/>
              <a:t>Jest przydatna przy wielu źródłach zdarzeń</a:t>
            </a:r>
          </a:p>
          <a:p>
            <a:pPr rtl="0"/>
            <a:r>
              <a:rPr lang="pl-PL" dirty="0" smtClean="0"/>
              <a:t>Jest podobna do NOTIFY, ale nie jest wysyłana w obrębie sesji</a:t>
            </a:r>
          </a:p>
          <a:p>
            <a:pPr rtl="0"/>
            <a:r>
              <a:rPr lang="pl-PL" dirty="0" smtClean="0"/>
              <a:t>Może zawierać pole Expires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  <p:pic>
        <p:nvPicPr>
          <p:cNvPr id="1026" name="Picture 2" descr="Publ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782" y="1531938"/>
            <a:ext cx="5039073" cy="409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45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Wiadomość REFER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Odbiorca tej wiadomości powinien skontaktować z innym agentem, podanym w żądaniu (np. w celu dołączenia go do zarządzanej sesji)</a:t>
            </a:r>
          </a:p>
          <a:p>
            <a:pPr rtl="0"/>
            <a:r>
              <a:rPr lang="pl-PL" dirty="0" smtClean="0"/>
              <a:t>Musi zawierać pole Refer-To</a:t>
            </a:r>
          </a:p>
          <a:p>
            <a:pPr rtl="0"/>
            <a:r>
              <a:rPr lang="pl-PL" dirty="0" smtClean="0"/>
              <a:t>Może zostać wysłane w obrębie sesji lub poza nią</a:t>
            </a:r>
          </a:p>
          <a:p>
            <a:pPr rtl="0"/>
            <a:r>
              <a:rPr lang="pl-PL" dirty="0" smtClean="0"/>
              <a:t>202 Accepted potwierdza przyjęcie użytkownika do sesji. Jest wysyłane przez agenta zarządzającego daną sesją</a:t>
            </a:r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5644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wiadomość INFO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61648" y="2797068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Służy do wysyłania wiadomości sygnalizacyjnych do innego agenta, z którym nawiązana jest już transmisja mediów (a więc poza protokołem SIP)</a:t>
            </a:r>
          </a:p>
          <a:p>
            <a:pPr rtl="0"/>
            <a:r>
              <a:rPr lang="pl-PL" dirty="0" smtClean="0"/>
              <a:t>Serwery proxy zawsze przesyłają dalej takie wiadomości</a:t>
            </a:r>
          </a:p>
          <a:p>
            <a:pPr rtl="0"/>
            <a:r>
              <a:rPr lang="pl-PL" dirty="0" smtClean="0"/>
              <a:t>Jest to wiadomość end-to-end</a:t>
            </a:r>
          </a:p>
          <a:p>
            <a:pPr marL="0" indent="0" rtl="0">
              <a:buNone/>
            </a:pPr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5644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wiadomość UPDATE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45881" y="2797068"/>
            <a:ext cx="7349256" cy="3809999"/>
          </a:xfrm>
        </p:spPr>
        <p:txBody>
          <a:bodyPr rtlCol="0"/>
          <a:lstStyle/>
          <a:p>
            <a:pPr rtl="0"/>
            <a:r>
              <a:rPr lang="pl-PL" dirty="0" smtClean="0"/>
              <a:t>Jest używana do zmiany parametrów nienawiązanej sesji po wysłaniu INVITE, a przed otrzymaniem potwierdzenia nawiązania sesji</a:t>
            </a:r>
          </a:p>
          <a:p>
            <a:pPr rtl="0"/>
            <a:r>
              <a:rPr lang="pl-PL" dirty="0" smtClean="0"/>
              <a:t>Jest odpowiednikiem re-Invite w stworzonej sesji</a:t>
            </a:r>
          </a:p>
          <a:p>
            <a:pPr marL="0" indent="0" rtl="0">
              <a:buNone/>
            </a:pPr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4					                                               mgr inż. Michał Wroński, Politechnika Rzeszowska</a:t>
            </a:r>
            <a:endParaRPr lang="pl-PL" sz="1000" noProof="0" dirty="0"/>
          </a:p>
        </p:txBody>
      </p:sp>
      <p:pic>
        <p:nvPicPr>
          <p:cNvPr id="2050" name="Picture 2" descr="Upd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341" y="3509086"/>
            <a:ext cx="22383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atka rombowa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308539_TF03031015.potx" id="{4D65A8BD-EAED-42A8-90ED-46FBFF649AA9}" vid="{E9D162E4-C55D-4008-B6CB-85664728A95C}"/>
    </a:ext>
  </a:extLst>
</a:theme>
</file>

<file path=ppt/theme/theme2.xml><?xml version="1.0" encoding="utf-8"?>
<a:theme xmlns:a="http://schemas.openxmlformats.org/drawingml/2006/main" name="Motyw pakietu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biznesowa z siatką rombową (panoramiczna)</Template>
  <TotalTime>3842</TotalTime>
  <Words>1567</Words>
  <Application>Microsoft Office PowerPoint</Application>
  <PresentationFormat>Custom</PresentationFormat>
  <Paragraphs>209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Siatka rombowa 16x9</vt:lpstr>
      <vt:lpstr>Systemy Konwergentne – Wykład 4</vt:lpstr>
      <vt:lpstr>Protokół SIP - dokończenie</vt:lpstr>
      <vt:lpstr>SIP – wiadomości rozszerzone</vt:lpstr>
      <vt:lpstr>SIP – wiadomość SUBSCRIBE</vt:lpstr>
      <vt:lpstr>SIP – wiadomość NOTIFY</vt:lpstr>
      <vt:lpstr>SIP – Wiadomość PUBLISH</vt:lpstr>
      <vt:lpstr>SIP – Wiadomość REFER</vt:lpstr>
      <vt:lpstr>SIP – wiadomość INFO</vt:lpstr>
      <vt:lpstr>SIP – wiadomość UPDATE</vt:lpstr>
      <vt:lpstr>SIP – Wiadomość PRACK</vt:lpstr>
      <vt:lpstr>SIP – Wiadomość MESSAGE</vt:lpstr>
      <vt:lpstr>Protokół SDP</vt:lpstr>
      <vt:lpstr>SDP – Session Description Protocol</vt:lpstr>
      <vt:lpstr>Cechy SDP</vt:lpstr>
      <vt:lpstr>Parametry SDP</vt:lpstr>
      <vt:lpstr>Parametry SDP - szczegóły</vt:lpstr>
      <vt:lpstr>Parametry SDP - szczegóły</vt:lpstr>
      <vt:lpstr>Parametry SDP - szczegóły</vt:lpstr>
      <vt:lpstr>Parametry SDP - szczegóły</vt:lpstr>
      <vt:lpstr>Parametry SDP - szczegóły</vt:lpstr>
      <vt:lpstr>Parametry SDP - szczegóły</vt:lpstr>
      <vt:lpstr>SDP - przykład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symulacji wolumetrycznych obiektów elastycznych w kontekście zastosowań medycznych</dc:title>
  <dc:creator>Wroński_VERASHAPE</dc:creator>
  <cp:lastModifiedBy>Nazarian</cp:lastModifiedBy>
  <cp:revision>163</cp:revision>
  <dcterms:created xsi:type="dcterms:W3CDTF">2018-04-11T10:40:35Z</dcterms:created>
  <dcterms:modified xsi:type="dcterms:W3CDTF">2019-03-25T10:45:41Z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