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1" r:id="rId2"/>
    <p:sldId id="265" r:id="rId3"/>
    <p:sldId id="257" r:id="rId4"/>
    <p:sldId id="306" r:id="rId5"/>
    <p:sldId id="329" r:id="rId6"/>
    <p:sldId id="330" r:id="rId7"/>
    <p:sldId id="331" r:id="rId8"/>
    <p:sldId id="332" r:id="rId9"/>
    <p:sldId id="333" r:id="rId10"/>
    <p:sldId id="286" r:id="rId11"/>
    <p:sldId id="334" r:id="rId12"/>
    <p:sldId id="335" r:id="rId13"/>
    <p:sldId id="337" r:id="rId14"/>
    <p:sldId id="338" r:id="rId15"/>
    <p:sldId id="339" r:id="rId16"/>
    <p:sldId id="340" r:id="rId17"/>
    <p:sldId id="341" r:id="rId18"/>
    <p:sldId id="342" r:id="rId19"/>
    <p:sldId id="336" r:id="rId20"/>
    <p:sldId id="343" r:id="rId21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8" autoAdjust="0"/>
    <p:restoredTop sz="94706" autoAdjust="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smtClean="0"/>
              <a:t>Metody symulacji wolumetrycznych obiektów elastycznych w kontekście zastosowań medycznych</a:t>
            </a:r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F6B162-B019-4558-B36F-3F7010E42FDF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D5293-0EA9-4B42-A238-C80836CA7D9E}" type="datetime1">
              <a:rPr lang="pl-PL" smtClean="0"/>
              <a:pPr/>
              <a:t>17.03.2019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594022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10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22718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11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19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pl-PL" smtClean="0"/>
              <a:t>2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227181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20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3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4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5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6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7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8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pl-PL" smtClean="0"/>
              <a:t>9</a:t>
            </a:fld>
            <a:endParaRPr lang="pl-PL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rtl="0"/>
            <a:r>
              <a:rPr lang="pl-PL" noProof="0" smtClean="0"/>
              <a:t>Metody symulacji wolumetrycznych obiektów elastycznych w kontekście zastosowań medycznych</a:t>
            </a:r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l-PL" noProof="0" smtClean="0"/>
              <a:t>Kliknij, aby edytować styl wzorca podtytułu</a:t>
            </a:r>
            <a:endParaRPr lang="pl-PL" noProof="0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C66476-9450-42C5-89D2-923DFC20E842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B661306-9831-40A5-B5CF-32A35D936EFF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AF9538-A90B-49F0-84EC-F2585DAFE86C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323F6EB-5863-4BD4-94A1-CC010B0FE12D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C09ACD3-8C42-47B9-8FA0-3115EE7F6C76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8788625-3882-439F-8529-774BD5BE641A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topka — symbol zastępczy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212" name="Data — symbol zastępczy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9809CA5-6282-4051-BAB5-61A09303F2FE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214" name="Numer slajdu — symbol zastępczy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  <a:p>
            <a:pPr lvl="1" rtl="0"/>
            <a:r>
              <a:rPr lang="pl-PL" noProof="0" smtClean="0"/>
              <a:t>Drugi poziom</a:t>
            </a:r>
          </a:p>
          <a:p>
            <a:pPr lvl="2" rtl="0"/>
            <a:r>
              <a:rPr lang="pl-PL" noProof="0" smtClean="0"/>
              <a:t>Trzeci poziom</a:t>
            </a:r>
          </a:p>
          <a:p>
            <a:pPr lvl="3" rtl="0"/>
            <a:r>
              <a:rPr lang="pl-PL" noProof="0" smtClean="0"/>
              <a:t>Czwarty poziom</a:t>
            </a:r>
          </a:p>
          <a:p>
            <a:pPr lvl="4" rtl="0"/>
            <a:r>
              <a:rPr lang="pl-PL" noProof="0" smtClean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63B462-FB2B-4908-8C40-5D24EF26B1A5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Edytuj style wzorca tekstu</a:t>
            </a:r>
          </a:p>
          <a:p>
            <a:pPr lvl="1" rtl="0"/>
            <a:r>
              <a:rPr lang="pl-PL" noProof="0" dirty="0" smtClean="0"/>
              <a:t>Drugi </a:t>
            </a:r>
            <a:r>
              <a:rPr lang="pl-PL" noProof="0" dirty="0"/>
              <a:t>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pl-PL" noProof="0" smtClean="0"/>
              <a:t>mgr inż. Michał Wroński, Politechnika Rzeszowska</a:t>
            </a:r>
            <a:endParaRPr lang="pl-PL" noProof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F4BAD11-D848-41F7-AFB0-5222B2EF4C57}" type="datetime1">
              <a:rPr lang="pl-PL" smtClean="0"/>
              <a:t>17.03.2019</a:t>
            </a:fld>
            <a:endParaRPr lang="pl-PL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3200" dirty="0" smtClean="0">
                <a:latin typeface="Lato Light" pitchFamily="34" charset="0"/>
                <a:ea typeface="Lato Light" pitchFamily="34" charset="0"/>
                <a:cs typeface="Lato Light" pitchFamily="34" charset="0"/>
              </a:rPr>
              <a:t>Systemy Konwergentne – Wykład 3</a:t>
            </a:r>
            <a:endParaRPr lang="pl-PL" sz="3200" dirty="0">
              <a:latin typeface="Lato Light" pitchFamily="34" charset="0"/>
              <a:ea typeface="Lato Light" pitchFamily="34" charset="0"/>
              <a:cs typeface="Lato Light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pl-PL" dirty="0" smtClean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Mgr inż. Michał Wroński</a:t>
            </a:r>
            <a:endParaRPr lang="pl-PL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pl-PL" sz="3600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SIP – szczegóły komunikacji</a:t>
            </a:r>
            <a:endParaRPr lang="pl-PL" sz="36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4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  <p:pic>
        <p:nvPicPr>
          <p:cNvPr id="1028" name="Picture 4" descr="example of a typical SIP sess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821" y="537450"/>
            <a:ext cx="6513239" cy="55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29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Typy żądań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pl-PL" b="1" dirty="0" smtClean="0"/>
              <a:t>SIP zawiera dwie grupy żądań, zwanych też metodami – podstawowe (core) i rozszerzone (extended)</a:t>
            </a:r>
          </a:p>
          <a:p>
            <a:pPr rtl="0"/>
            <a:r>
              <a:rPr lang="pl-PL" dirty="0" smtClean="0"/>
              <a:t>INVITE – zaproszenie do rozpoczęcia sesji</a:t>
            </a:r>
          </a:p>
          <a:p>
            <a:pPr rtl="0"/>
            <a:r>
              <a:rPr lang="pl-PL" dirty="0" smtClean="0"/>
              <a:t>BYE – służy do zakańczania sesji</a:t>
            </a:r>
          </a:p>
          <a:p>
            <a:pPr rtl="0"/>
            <a:r>
              <a:rPr lang="pl-PL" dirty="0" smtClean="0"/>
              <a:t>REGISTER – służy do rejestracji użytkownika</a:t>
            </a:r>
          </a:p>
          <a:p>
            <a:pPr rtl="0"/>
            <a:r>
              <a:rPr lang="pl-PL" dirty="0" smtClean="0"/>
              <a:t>CANCEL – anuluje sesję, która nie została jeszcze w pełni zestawiona</a:t>
            </a:r>
          </a:p>
          <a:p>
            <a:pPr rtl="0"/>
            <a:r>
              <a:rPr lang="pl-PL" dirty="0" smtClean="0"/>
              <a:t>ACK – finałowy element INVITE, oznaczający ustanowienie sesji gotowej na transport mediów</a:t>
            </a:r>
          </a:p>
          <a:p>
            <a:pPr rtl="0"/>
            <a:r>
              <a:rPr lang="pl-PL" dirty="0" smtClean="0"/>
              <a:t>OPTIONS – informuje o możliwościach serwera/użytkownika po jednej i po drugiej stronie</a:t>
            </a: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20958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INVITE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Stosowane jest do nawiązywania sesji pomiędzy użytkownikami końcowymi</a:t>
            </a:r>
          </a:p>
          <a:p>
            <a:pPr rtl="0"/>
            <a:r>
              <a:rPr lang="pl-PL" dirty="0" smtClean="0"/>
              <a:t>Może zawierać informacje multimedialne o użytkowniku inicjującym sesję</a:t>
            </a:r>
          </a:p>
          <a:p>
            <a:pPr rtl="0"/>
            <a:r>
              <a:rPr lang="pl-PL" dirty="0" smtClean="0"/>
              <a:t>Uważa się za zakończone sukcesem, jeśli UA otrzyma kod 200 lub wyśle żądanie ACK</a:t>
            </a:r>
          </a:p>
          <a:p>
            <a:pPr rtl="0"/>
            <a:r>
              <a:rPr lang="pl-PL" dirty="0" smtClean="0"/>
              <a:t>Zakończona sukcesem inicjalizuje dialog pomiędzy dwoma encjami</a:t>
            </a:r>
          </a:p>
          <a:p>
            <a:pPr rtl="0"/>
            <a:r>
              <a:rPr lang="pl-PL" dirty="0" smtClean="0"/>
              <a:t>Jeśli dialog już się odbywa, wysłanie kolejnego INVITE powoduje reinicjalizację sesji z odrębnymi ustawieniami, o ile jest to niezbędne i wynika z parametrów </a:t>
            </a:r>
            <a:br>
              <a:rPr lang="pl-PL" dirty="0" smtClean="0"/>
            </a:br>
            <a:r>
              <a:rPr lang="pl-PL" dirty="0" smtClean="0"/>
              <a:t>re-INVITE</a:t>
            </a: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50486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INVITE</a:t>
            </a:r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7483" y="1989083"/>
            <a:ext cx="5199993" cy="38099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INVITE sips:Bob@TMC.com SIP/2.0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Via: SIP/2.0/TLS client.ANC.com:5061;branch = z9hG4bK74bf9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Max-Forwards: 70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From: Alice&lt;sips:Alice@TTP.com&gt;;tag = 1234567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To: Bob&lt;sips:Bob@TMC.com&gt;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Call-ID: 12345601@192.168.2.1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CSeq: 1 INVITE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Contact: &lt;sips:Alice@client.ANC.com&gt;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Allow: INVITE, ACK, CANCEL, OPTIONS, BYE, REFER, NOTIFY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 smtClean="0">
                <a:latin typeface="Consolas" pitchFamily="49" charset="0"/>
              </a:rPr>
              <a:t>   Content-Type</a:t>
            </a:r>
            <a:r>
              <a:rPr lang="pl-PL" sz="1200" dirty="0">
                <a:latin typeface="Consolas" pitchFamily="49" charset="0"/>
              </a:rPr>
              <a:t>: application/sdp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200" dirty="0">
                <a:latin typeface="Consolas" pitchFamily="49" charset="0"/>
              </a:rPr>
              <a:t>   Content-Length: ...  </a:t>
            </a:r>
          </a:p>
        </p:txBody>
      </p:sp>
      <p:pic>
        <p:nvPicPr>
          <p:cNvPr id="2050" name="Picture 2" descr="Inv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332" y="1881349"/>
            <a:ext cx="5634293" cy="352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74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BYE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Zakańcza sesję SIP</a:t>
            </a:r>
          </a:p>
          <a:p>
            <a:pPr rtl="0"/>
            <a:r>
              <a:rPr lang="pl-PL" dirty="0" smtClean="0"/>
              <a:t>Może być wysłane przez dowolny endpoint, ale nie przez proxy server</a:t>
            </a:r>
          </a:p>
          <a:p>
            <a:pPr rtl="0"/>
            <a:r>
              <a:rPr lang="pl-PL" dirty="0" smtClean="0"/>
              <a:t>Zazwyczaj jest przesyłane end-to-end, ponieważ występuje po ACK rozpoczynającym bezpośredni transfer danych pomiędzy endpointami</a:t>
            </a:r>
          </a:p>
          <a:p>
            <a:pPr rtl="0"/>
            <a:r>
              <a:rPr lang="pl-PL" dirty="0" smtClean="0"/>
              <a:t>Nie można go wysłać w trakcie nienawiązanej sesji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6262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REGISTER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Może być przekazywane dalej przez proxy aż do trafienia do odpowiedniego serwera rejestrującego</a:t>
            </a:r>
          </a:p>
          <a:p>
            <a:pPr rtl="0"/>
            <a:r>
              <a:rPr lang="pl-PL" dirty="0" smtClean="0"/>
              <a:t>W nagłówku przenosi Adress Of Record (identyfikator) użytkownika do zarejestrowania</a:t>
            </a:r>
          </a:p>
          <a:p>
            <a:pPr rtl="0"/>
            <a:r>
              <a:rPr lang="pl-PL" dirty="0" smtClean="0"/>
              <a:t>Podstawowym timeoutem dla REGISTER jest 3600 sekund</a:t>
            </a:r>
          </a:p>
          <a:p>
            <a:pPr rtl="0"/>
            <a:r>
              <a:rPr lang="pl-PL" dirty="0" smtClean="0"/>
              <a:t>Rejestracji można dokonać w imieniu innego użytkownika. Tag From: zawiera wtedy informacje o tym, kto rejestruje użytkownika opisanego w nagłówku. </a:t>
            </a:r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86592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CANCEL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2678826"/>
            <a:ext cx="9601200" cy="4108229"/>
          </a:xfrm>
        </p:spPr>
        <p:txBody>
          <a:bodyPr rtlCol="0">
            <a:normAutofit/>
          </a:bodyPr>
          <a:lstStyle/>
          <a:p>
            <a:r>
              <a:rPr lang="pl-PL" dirty="0" smtClean="0"/>
              <a:t>Służy do rozwiązywania sesji, która nie została jeszcze całkowicie zestawiona</a:t>
            </a:r>
          </a:p>
          <a:p>
            <a:r>
              <a:rPr lang="pl-PL" dirty="0" smtClean="0"/>
              <a:t>Może zostać wysłany albo przez serwer proxy lub user agenta</a:t>
            </a:r>
          </a:p>
          <a:p>
            <a:r>
              <a:rPr lang="pl-PL" dirty="0" smtClean="0"/>
              <a:t>Jest to żądanie realizowane hop-by-hop, które jest przekazywane od serwera do serwera</a:t>
            </a:r>
          </a:p>
          <a:p>
            <a:pPr marL="0" indent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76816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Żądanie ACK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4108229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/>
              <a:t>Pojawia się jako ostatni element INVITE</a:t>
            </a:r>
          </a:p>
          <a:p>
            <a:pPr rtl="0"/>
            <a:r>
              <a:rPr lang="pl-PL" dirty="0" smtClean="0"/>
              <a:t>Jest żądaniem, a nie odpowiedzią, ponieważ przychodzi od tego samego endpointu co INVITE</a:t>
            </a:r>
          </a:p>
          <a:p>
            <a:pPr rtl="0"/>
            <a:r>
              <a:rPr lang="pl-PL" dirty="0" smtClean="0"/>
              <a:t>Jeśli INVITE nie pozwala przesłać niezbędnej informacji o ustawieniach sesji lub multimedialnych danych użytkownika, można je umieścić w ACK</a:t>
            </a:r>
          </a:p>
          <a:p>
            <a:pPr rtl="0"/>
            <a:r>
              <a:rPr lang="pl-PL" dirty="0" smtClean="0"/>
              <a:t>Jeśli informacje o ustawieniach medium zostały przesłane przez INVITE, ACK nie może ich modyfikować</a:t>
            </a:r>
          </a:p>
          <a:p>
            <a:pPr rtl="0"/>
            <a:r>
              <a:rPr lang="pl-PL" dirty="0" smtClean="0"/>
              <a:t>Jeśli ACK jest wysłane w następstwie odpowiedzi 2xx, jest przekazywane end-to-end, w przeciwnym razie hop-by-hop</a:t>
            </a:r>
          </a:p>
          <a:p>
            <a:pPr rtl="0"/>
            <a:endParaRPr lang="pl-PL" dirty="0" smtClean="0"/>
          </a:p>
          <a:p>
            <a:pPr marL="0" indent="0" rtl="0">
              <a:buNone/>
            </a:pPr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21742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Typy odpowiedzi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pl-PL" dirty="0" smtClean="0"/>
              <a:t>Odpowiedzi 1xx – 5xx są wzorowane na HTTP</a:t>
            </a:r>
          </a:p>
          <a:p>
            <a:pPr rtl="0"/>
            <a:r>
              <a:rPr lang="pl-PL" dirty="0" smtClean="0"/>
              <a:t>1xx – Tymczasowe (provisional) – Otrzymano żądanie, trwa jego przetwarzanie. </a:t>
            </a:r>
            <a:r>
              <a:rPr lang="pl-PL" dirty="0" smtClean="0"/>
              <a:t>Wszystkie są end-to-end z wyjątkiem 100 Trying</a:t>
            </a:r>
          </a:p>
          <a:p>
            <a:pPr rtl="0"/>
            <a:r>
              <a:rPr lang="pl-PL" dirty="0" smtClean="0"/>
              <a:t>2xx – Sukces</a:t>
            </a:r>
          </a:p>
          <a:p>
            <a:pPr rtl="0"/>
            <a:r>
              <a:rPr lang="pl-PL" dirty="0" smtClean="0"/>
              <a:t>3xx – Redirect</a:t>
            </a:r>
          </a:p>
          <a:p>
            <a:pPr rtl="0"/>
            <a:r>
              <a:rPr lang="pl-PL" dirty="0" smtClean="0"/>
              <a:t>4xx – Błąd po stronie klienta</a:t>
            </a:r>
          </a:p>
          <a:p>
            <a:pPr rtl="0"/>
            <a:r>
              <a:rPr lang="pl-PL" dirty="0" smtClean="0"/>
              <a:t>5xx – Błąd po stronie serwera</a:t>
            </a:r>
            <a:endParaRPr lang="pl-PL" dirty="0" smtClean="0"/>
          </a:p>
          <a:p>
            <a:pPr rtl="0"/>
            <a:r>
              <a:rPr lang="pl-PL" dirty="0" smtClean="0"/>
              <a:t>6xx – Globalna informacja o błędzie – serwer wie, że tego rodzaju wiadomość zawsze zakończy się błędem w tej lokalizacji</a:t>
            </a:r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20513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l-PL" sz="5400" dirty="0" smtClean="0"/>
              <a:t>Protokół SIP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Przykładowa odpowiedź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pl-PL" sz="1600" dirty="0"/>
              <a:t>SIP/2.0 200 OK</a:t>
            </a:r>
            <a:br>
              <a:rPr lang="pl-PL" sz="1600" dirty="0"/>
            </a:br>
            <a:r>
              <a:rPr lang="pl-PL" sz="1600" dirty="0"/>
              <a:t>Via: SIP/2.0/UDP site4.server2.com;branch=z9hG4bKnashds8;received=192.0.2.3</a:t>
            </a:r>
            <a:br>
              <a:rPr lang="pl-PL" sz="1600" dirty="0"/>
            </a:br>
            <a:r>
              <a:rPr lang="pl-PL" sz="1600" dirty="0"/>
              <a:t>Via: SIP/2.0/UDP site3.server1.com;branch=z9hG4bK77ef4c2312983.1;received=192.0.2.2</a:t>
            </a:r>
            <a:br>
              <a:rPr lang="pl-PL" sz="1600" dirty="0"/>
            </a:br>
            <a:r>
              <a:rPr lang="pl-PL" sz="1600" dirty="0"/>
              <a:t>Via: SIP/2.0/UDP pc33.server1.com;branch=z9hG4bK776asdhds;received=192.0.2.1</a:t>
            </a:r>
            <a:br>
              <a:rPr lang="pl-PL" sz="1600" dirty="0"/>
            </a:br>
            <a:r>
              <a:rPr lang="pl-PL" sz="1600" dirty="0"/>
              <a:t>To: user2 &lt;sip:user2@server2.com&gt;;tag=a6c85cf</a:t>
            </a:r>
            <a:br>
              <a:rPr lang="pl-PL" sz="1600" dirty="0"/>
            </a:br>
            <a:r>
              <a:rPr lang="pl-PL" sz="1600" dirty="0"/>
              <a:t>From: user1 &lt;sip:user1@server1.com&gt;;tag=1928301774</a:t>
            </a:r>
            <a:br>
              <a:rPr lang="pl-PL" sz="1600" dirty="0"/>
            </a:br>
            <a:r>
              <a:rPr lang="pl-PL" sz="1600" dirty="0"/>
              <a:t>Call-ID: a84b4c76e66710@pc33.server1.com</a:t>
            </a:r>
            <a:br>
              <a:rPr lang="pl-PL" sz="1600" dirty="0"/>
            </a:br>
            <a:r>
              <a:rPr lang="pl-PL" sz="1600" dirty="0"/>
              <a:t>CSeq: 314159 INVITE</a:t>
            </a:r>
            <a:br>
              <a:rPr lang="pl-PL" sz="1600" dirty="0"/>
            </a:br>
            <a:r>
              <a:rPr lang="pl-PL" sz="1600" dirty="0"/>
              <a:t>Contact: &lt;sip:user2@192.0.2.4&gt;</a:t>
            </a:r>
            <a:br>
              <a:rPr lang="pl-PL" sz="1600" dirty="0"/>
            </a:br>
            <a:r>
              <a:rPr lang="pl-PL" sz="1600" dirty="0"/>
              <a:t>Content-Type: application/sdp</a:t>
            </a:r>
            <a:br>
              <a:rPr lang="pl-PL" sz="1600" dirty="0"/>
            </a:br>
            <a:r>
              <a:rPr lang="pl-PL" sz="1600" dirty="0"/>
              <a:t>Content-Length: 131</a:t>
            </a:r>
            <a:endParaRPr lang="pl-PL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370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SIP – Session Initialization Protocol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5" y="2087618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To protokół sygnalizacyjny używany do tworzenia i zarządzania sesjami (rozmowami) realizowanymi w sieciach IP</a:t>
            </a:r>
          </a:p>
          <a:p>
            <a:pPr rtl="0"/>
            <a:r>
              <a:rPr lang="pl-PL" dirty="0" smtClean="0"/>
              <a:t>Elementami sesji są tzw. Endpointy (urządzenia abonenckie)</a:t>
            </a:r>
          </a:p>
          <a:p>
            <a:pPr rtl="0"/>
            <a:r>
              <a:rPr lang="pl-PL" dirty="0" smtClean="0"/>
              <a:t>Standard opisuje RFC 3261, opracowany przez Internet Engineering Task </a:t>
            </a:r>
            <a:r>
              <a:rPr lang="pl-PL" dirty="0" smtClean="0"/>
              <a:t>Force (pierwsze wydanie, jako RFC 2543, pojawiło się w 1999 roku)</a:t>
            </a:r>
            <a:endParaRPr lang="pl-PL" dirty="0" smtClean="0"/>
          </a:p>
          <a:p>
            <a:pPr rtl="0"/>
            <a:r>
              <a:rPr lang="pl-PL" dirty="0" smtClean="0"/>
              <a:t>Architektura klient-serwer</a:t>
            </a:r>
          </a:p>
          <a:p>
            <a:pPr rtl="0"/>
            <a:r>
              <a:rPr lang="pl-PL" dirty="0" smtClean="0"/>
              <a:t>Może być używany do unicastu jak i multicastu (konferencjonowanie)</a:t>
            </a:r>
          </a:p>
          <a:p>
            <a:pPr rtl="0"/>
            <a:r>
              <a:rPr lang="pl-PL" dirty="0" smtClean="0"/>
              <a:t>Umiejscowiony w warstwie aplikacji modelu ISO/OSI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SIP – elementy sieci</a:t>
            </a:r>
            <a:endParaRPr lang="pl-PL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295400" y="2225566"/>
            <a:ext cx="9601200" cy="3809999"/>
          </a:xfrm>
        </p:spPr>
        <p:txBody>
          <a:bodyPr>
            <a:normAutofit/>
          </a:bodyPr>
          <a:lstStyle/>
          <a:p>
            <a:r>
              <a:rPr lang="pl-PL" dirty="0" smtClean="0"/>
              <a:t>User Agent</a:t>
            </a:r>
          </a:p>
          <a:p>
            <a:r>
              <a:rPr lang="pl-PL" dirty="0" smtClean="0"/>
              <a:t>Proxy server</a:t>
            </a:r>
          </a:p>
          <a:p>
            <a:r>
              <a:rPr lang="pl-PL" dirty="0" smtClean="0"/>
              <a:t>Registrar server</a:t>
            </a:r>
          </a:p>
          <a:p>
            <a:r>
              <a:rPr lang="pl-PL" dirty="0" smtClean="0"/>
              <a:t>Redirect server</a:t>
            </a:r>
          </a:p>
          <a:p>
            <a:r>
              <a:rPr lang="pl-PL" dirty="0" smtClean="0"/>
              <a:t>Location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3250" y="6226617"/>
            <a:ext cx="11001702" cy="222436"/>
          </a:xfrm>
        </p:spPr>
        <p:txBody>
          <a:bodyPr/>
          <a:lstStyle/>
          <a:p>
            <a:r>
              <a:rPr lang="pl-PL" noProof="0" dirty="0" smtClean="0"/>
              <a:t>Systemy Konwergentne – Wykład 3					                                mgr inż. Michał Wroński, Politechnika Rzeszowska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41984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sieci – User Agent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101061" y="2465991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Składa się z dwóch encji: klienta i serwera</a:t>
            </a:r>
          </a:p>
          <a:p>
            <a:pPr rtl="0"/>
            <a:r>
              <a:rPr lang="pl-PL" dirty="0" smtClean="0"/>
              <a:t>Jest aplikacją umieszczoną na endpoincie</a:t>
            </a:r>
          </a:p>
          <a:p>
            <a:pPr rtl="0"/>
            <a:r>
              <a:rPr lang="pl-PL" dirty="0" smtClean="0"/>
              <a:t>Zależnie od tego, kto inicjalizuje rozmowę może być aktywny albo klient albo serwer</a:t>
            </a:r>
          </a:p>
          <a:p>
            <a:pPr rtl="0"/>
            <a:r>
              <a:rPr lang="pl-PL" dirty="0" smtClean="0"/>
              <a:t>To najbardziej algorytmicznie skomplikowany element sieci w protokole SIP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11708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sieci – Proxy Server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Wyróżniamy dwa rodzaje: stateless i statefull</a:t>
            </a:r>
          </a:p>
          <a:p>
            <a:pPr rtl="0"/>
            <a:r>
              <a:rPr lang="pl-PL" dirty="0" smtClean="0"/>
              <a:t>Znajduje się pomiędzy dwoma endpointami</a:t>
            </a:r>
          </a:p>
          <a:p>
            <a:pPr rtl="0"/>
            <a:r>
              <a:rPr lang="pl-PL" dirty="0" smtClean="0"/>
              <a:t>Na drodze wiadomości może się znaleźć maksymalnie 70 serwerów proxy</a:t>
            </a:r>
          </a:p>
          <a:p>
            <a:pPr rtl="0"/>
            <a:r>
              <a:rPr lang="pl-PL" dirty="0" smtClean="0"/>
              <a:t>Posiada podstawową funkcjonalność, potrzebną do rozpoznania szczegółów SIP i przekazanie otrzymanej wiadomości albo do drugiego endpointu, albo do innego serwera proxy</a:t>
            </a: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38354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sieci – </a:t>
            </a:r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Registrar Server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85296" y="1859019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Odpowiada za status użytkownika i autentykację</a:t>
            </a:r>
          </a:p>
          <a:p>
            <a:pPr rtl="0"/>
            <a:r>
              <a:rPr lang="pl-PL" dirty="0" smtClean="0"/>
              <a:t>Służy do powiązania adresu fizycznego urządzenia z jego URI</a:t>
            </a:r>
          </a:p>
          <a:p>
            <a:pPr rtl="0"/>
            <a:r>
              <a:rPr lang="pl-PL" dirty="0" smtClean="0"/>
              <a:t>Rejestracja następuje czasowo (podobnie jak dzierżawa adresu na serwerze DHCP) i musi być co jakiś czas ponawiana</a:t>
            </a:r>
          </a:p>
          <a:p>
            <a:pPr rtl="0"/>
            <a:r>
              <a:rPr lang="pl-PL" dirty="0" smtClean="0"/>
              <a:t>W niektórych implementacjach sygnały do serwera rejestracyjnego są częstsze niż by to wynikało z konieczności ponawiania rejestracji, służą jednak obsłudze statusu użytkownika</a:t>
            </a:r>
            <a:endParaRPr lang="pl-PL" dirty="0" smtClean="0"/>
          </a:p>
          <a:p>
            <a:pPr rtl="0"/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sieci – </a:t>
            </a:r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Redirect Server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61648" y="2797068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Umożliwia przekierowanie ruchu spod wskazanego URI (np. w celu wyrównywania obciążeń)</a:t>
            </a:r>
          </a:p>
          <a:p>
            <a:pPr rtl="0"/>
            <a:r>
              <a:rPr lang="pl-PL" dirty="0" smtClean="0"/>
              <a:t>Odpowiada statusami 3xx, przy okazji których podaje nowe URI, gdzie może znajdować się szukany abonent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920501"/>
          </a:xfrm>
        </p:spPr>
        <p:txBody>
          <a:bodyPr rtlCol="0">
            <a:normAutofit/>
          </a:bodyPr>
          <a:lstStyle/>
          <a:p>
            <a:pPr rtl="0"/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Elementy sieci – </a:t>
            </a:r>
            <a:r>
              <a:rPr lang="pl-PL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Location Server</a:t>
            </a:r>
            <a:endParaRPr lang="pl-PL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1077413" y="2797068"/>
            <a:ext cx="9601200" cy="3809999"/>
          </a:xfrm>
        </p:spPr>
        <p:txBody>
          <a:bodyPr rtlCol="0"/>
          <a:lstStyle/>
          <a:p>
            <a:pPr rtl="0"/>
            <a:r>
              <a:rPr lang="pl-PL" dirty="0" smtClean="0"/>
              <a:t>Serwer obsługujący bazę danych zarejestrowanych użytkowników oraz cache informacji o tych, którzy nie są zarejestrowani w danje porcji sieci</a:t>
            </a:r>
          </a:p>
          <a:p>
            <a:pPr rtl="0"/>
            <a:r>
              <a:rPr lang="pl-PL" dirty="0" smtClean="0"/>
              <a:t>Z serwerem lokalizacji mogą, ze względów bezpieczeństwa, kontaktować się jedynie serwery proxy oraz redirect</a:t>
            </a:r>
          </a:p>
          <a:p>
            <a:pPr marL="0" indent="0" rtl="0">
              <a:buNone/>
            </a:pPr>
            <a:endParaRPr lang="pl-P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765" y="6167215"/>
            <a:ext cx="11114314" cy="222436"/>
          </a:xfrm>
        </p:spPr>
        <p:txBody>
          <a:bodyPr/>
          <a:lstStyle/>
          <a:p>
            <a:pPr rtl="0"/>
            <a:r>
              <a:rPr lang="pl-PL" sz="1000" noProof="0" dirty="0" smtClean="0"/>
              <a:t>Systemy Konwergentne – Wykład 3					                                               mgr inż. Michał Wroński, Politechnika Rzeszowska</a:t>
            </a:r>
            <a:endParaRPr lang="pl-PL" sz="1000" noProof="0" dirty="0"/>
          </a:p>
        </p:txBody>
      </p:sp>
    </p:spTree>
    <p:extLst>
      <p:ext uri="{BB962C8B-B14F-4D97-AF65-F5344CB8AC3E}">
        <p14:creationId xmlns:p14="http://schemas.microsoft.com/office/powerpoint/2010/main" val="256440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atka rombowa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308539_TF03031015.potx" id="{4D65A8BD-EAED-42A8-90ED-46FBFF649AA9}" vid="{E9D162E4-C55D-4008-B6CB-85664728A95C}"/>
    </a:ext>
  </a:extLst>
</a:theme>
</file>

<file path=ppt/theme/theme2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z siatką rombową (panoramiczna)</Template>
  <TotalTime>3524</TotalTime>
  <Words>1114</Words>
  <Application>Microsoft Office PowerPoint</Application>
  <PresentationFormat>Custom</PresentationFormat>
  <Paragraphs>160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Siatka rombowa 16x9</vt:lpstr>
      <vt:lpstr>Systemy Konwergentne – Wykład 3</vt:lpstr>
      <vt:lpstr>Protokół SIP</vt:lpstr>
      <vt:lpstr>SIP – Session Initialization Protocol</vt:lpstr>
      <vt:lpstr>SIP – elementy sieci</vt:lpstr>
      <vt:lpstr>Elementy sieci – User Agent</vt:lpstr>
      <vt:lpstr>Elementy sieci – Proxy Server</vt:lpstr>
      <vt:lpstr>Elementy sieci – Registrar Server</vt:lpstr>
      <vt:lpstr>Elementy sieci – Redirect Server</vt:lpstr>
      <vt:lpstr>Elementy sieci – Location Server</vt:lpstr>
      <vt:lpstr>SIP – szczegóły komunikacji</vt:lpstr>
      <vt:lpstr>PowerPoint Presentation</vt:lpstr>
      <vt:lpstr>Typy żądań</vt:lpstr>
      <vt:lpstr>Żądanie INVITE</vt:lpstr>
      <vt:lpstr>Żądanie INVITE</vt:lpstr>
      <vt:lpstr>Żądanie BYE</vt:lpstr>
      <vt:lpstr>Żądanie REGISTER</vt:lpstr>
      <vt:lpstr>Żądanie CANCEL</vt:lpstr>
      <vt:lpstr>Żądanie ACK</vt:lpstr>
      <vt:lpstr>Typy odpowiedzi</vt:lpstr>
      <vt:lpstr>Przykładowa odpowiedź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symulacji wolumetrycznych obiektów elastycznych w kontekście zastosowań medycznych</dc:title>
  <dc:creator>Wroński_VERASHAPE</dc:creator>
  <cp:lastModifiedBy>Nazarian</cp:lastModifiedBy>
  <cp:revision>148</cp:revision>
  <dcterms:created xsi:type="dcterms:W3CDTF">2018-04-11T10:40:35Z</dcterms:created>
  <dcterms:modified xsi:type="dcterms:W3CDTF">2019-03-17T19:18:52Z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